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98"/>
  </p:notesMasterIdLst>
  <p:sldIdLst>
    <p:sldId id="256" r:id="rId2"/>
    <p:sldId id="335" r:id="rId3"/>
    <p:sldId id="273" r:id="rId4"/>
    <p:sldId id="275" r:id="rId5"/>
    <p:sldId id="276" r:id="rId6"/>
    <p:sldId id="330" r:id="rId7"/>
    <p:sldId id="345" r:id="rId8"/>
    <p:sldId id="319" r:id="rId9"/>
    <p:sldId id="287" r:id="rId10"/>
    <p:sldId id="288" r:id="rId11"/>
    <p:sldId id="340" r:id="rId12"/>
    <p:sldId id="333" r:id="rId13"/>
    <p:sldId id="291" r:id="rId14"/>
    <p:sldId id="292" r:id="rId15"/>
    <p:sldId id="293" r:id="rId16"/>
    <p:sldId id="294" r:id="rId17"/>
    <p:sldId id="295" r:id="rId18"/>
    <p:sldId id="296" r:id="rId19"/>
    <p:sldId id="297" r:id="rId20"/>
    <p:sldId id="298" r:id="rId21"/>
    <p:sldId id="341" r:id="rId22"/>
    <p:sldId id="257" r:id="rId23"/>
    <p:sldId id="258" r:id="rId24"/>
    <p:sldId id="259" r:id="rId25"/>
    <p:sldId id="260" r:id="rId26"/>
    <p:sldId id="261" r:id="rId27"/>
    <p:sldId id="265" r:id="rId28"/>
    <p:sldId id="264" r:id="rId29"/>
    <p:sldId id="262" r:id="rId30"/>
    <p:sldId id="266" r:id="rId31"/>
    <p:sldId id="267" r:id="rId32"/>
    <p:sldId id="334" r:id="rId33"/>
    <p:sldId id="271" r:id="rId34"/>
    <p:sldId id="270" r:id="rId35"/>
    <p:sldId id="342" r:id="rId36"/>
    <p:sldId id="362" r:id="rId37"/>
    <p:sldId id="363" r:id="rId38"/>
    <p:sldId id="364" r:id="rId39"/>
    <p:sldId id="365" r:id="rId40"/>
    <p:sldId id="302" r:id="rId41"/>
    <p:sldId id="303" r:id="rId42"/>
    <p:sldId id="305" r:id="rId43"/>
    <p:sldId id="309" r:id="rId44"/>
    <p:sldId id="310" r:id="rId45"/>
    <p:sldId id="312" r:id="rId46"/>
    <p:sldId id="311" r:id="rId47"/>
    <p:sldId id="343" r:id="rId48"/>
    <p:sldId id="324" r:id="rId49"/>
    <p:sldId id="314" r:id="rId50"/>
    <p:sldId id="315" r:id="rId51"/>
    <p:sldId id="346" r:id="rId52"/>
    <p:sldId id="317" r:id="rId53"/>
    <p:sldId id="358" r:id="rId54"/>
    <p:sldId id="326" r:id="rId55"/>
    <p:sldId id="332" r:id="rId56"/>
    <p:sldId id="321" r:id="rId57"/>
    <p:sldId id="322" r:id="rId58"/>
    <p:sldId id="350" r:id="rId59"/>
    <p:sldId id="351" r:id="rId60"/>
    <p:sldId id="352" r:id="rId61"/>
    <p:sldId id="353" r:id="rId62"/>
    <p:sldId id="354" r:id="rId63"/>
    <p:sldId id="355" r:id="rId64"/>
    <p:sldId id="356" r:id="rId65"/>
    <p:sldId id="328" r:id="rId66"/>
    <p:sldId id="331" r:id="rId67"/>
    <p:sldId id="304" r:id="rId68"/>
    <p:sldId id="313" r:id="rId69"/>
    <p:sldId id="348" r:id="rId70"/>
    <p:sldId id="272" r:id="rId71"/>
    <p:sldId id="274" r:id="rId72"/>
    <p:sldId id="277" r:id="rId73"/>
    <p:sldId id="284" r:id="rId74"/>
    <p:sldId id="283" r:id="rId75"/>
    <p:sldId id="282" r:id="rId76"/>
    <p:sldId id="281" r:id="rId77"/>
    <p:sldId id="280" r:id="rId78"/>
    <p:sldId id="279" r:id="rId79"/>
    <p:sldId id="278" r:id="rId80"/>
    <p:sldId id="289" r:id="rId81"/>
    <p:sldId id="286" r:id="rId82"/>
    <p:sldId id="320" r:id="rId83"/>
    <p:sldId id="269" r:id="rId84"/>
    <p:sldId id="306" r:id="rId85"/>
    <p:sldId id="307" r:id="rId86"/>
    <p:sldId id="308" r:id="rId87"/>
    <p:sldId id="323" r:id="rId88"/>
    <p:sldId id="325" r:id="rId89"/>
    <p:sldId id="329" r:id="rId90"/>
    <p:sldId id="344" r:id="rId91"/>
    <p:sldId id="316" r:id="rId92"/>
    <p:sldId id="318" r:id="rId93"/>
    <p:sldId id="347" r:id="rId94"/>
    <p:sldId id="349" r:id="rId95"/>
    <p:sldId id="360" r:id="rId96"/>
    <p:sldId id="361" r:id="rId9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49C0"/>
    <a:srgbClr val="FB4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239"/>
    <p:restoredTop sz="96291"/>
  </p:normalViewPr>
  <p:slideViewPr>
    <p:cSldViewPr snapToGrid="0" snapToObjects="1">
      <p:cViewPr>
        <p:scale>
          <a:sx n="89" d="100"/>
          <a:sy n="89" d="100"/>
        </p:scale>
        <p:origin x="264" y="880"/>
      </p:cViewPr>
      <p:guideLst/>
    </p:cSldViewPr>
  </p:slideViewPr>
  <p:outlineViewPr>
    <p:cViewPr>
      <p:scale>
        <a:sx n="33" d="100"/>
        <a:sy n="33" d="100"/>
      </p:scale>
      <p:origin x="0" y="-242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presProps" Target="presProps.xml"/><Relationship Id="rId10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notesMaster" Target="notesMasters/notesMaster1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E4DDD2-D445-1748-81AA-0AAD8809638D}" type="datetimeFigureOut">
              <a:rPr lang="fr-FR" smtClean="0"/>
              <a:t>16/09/2020</a:t>
            </a:fld>
            <a:endParaRPr lang="fr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DB8467-57C8-6145-9879-A4BD31065387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702472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A6A2A-2336-9545-A8B1-ED8E95C270BA}" type="datetime1">
              <a:rPr lang="en-US" smtClean="0"/>
              <a:t>9/16/20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1CE3A-4FB0-9740-8FF2-3FF1FBA2CC1F}" type="datetime1">
              <a:rPr lang="en-US" smtClean="0"/>
              <a:t>9/16/20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DB588-CE6D-9A43-9CB2-C88E55D8837D}" type="datetime1">
              <a:rPr lang="en-US" smtClean="0"/>
              <a:t>9/16/20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22663-4211-9049-92BA-EED4A9B1284A}" type="datetime1">
              <a:rPr lang="en-US" smtClean="0"/>
              <a:t>9/16/20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16AA7-679F-0148-9A90-738B1DCEC4AE}" type="datetime1">
              <a:rPr lang="en-US" smtClean="0"/>
              <a:t>9/16/20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7E275-31AD-C243-A92A-19EB3EC6E9DE}" type="datetime1">
              <a:rPr lang="en-US" smtClean="0"/>
              <a:t>9/16/20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18A348-A242-B646-A4C1-2B592A0C1D3C}" type="datetime1">
              <a:rPr lang="en-US" smtClean="0"/>
              <a:t>9/16/20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502B95-74A0-5C4B-A5C0-37004EB54C36}" type="datetime1">
              <a:rPr lang="en-US" smtClean="0"/>
              <a:t>9/16/20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734C03-E66F-EE49-A25C-26FA02B0B581}" type="datetime1">
              <a:rPr lang="en-US" smtClean="0"/>
              <a:t>9/16/20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508661" y="6492875"/>
            <a:ext cx="683339" cy="365125"/>
          </a:xfrm>
        </p:spPr>
        <p:txBody>
          <a:bodyPr/>
          <a:lstStyle>
            <a:lvl1pPr>
              <a:defRPr sz="1200" baseline="0">
                <a:solidFill>
                  <a:srgbClr val="FF0000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826A5-8B99-FD40-89F8-950AC08AA1D6}" type="datetime1">
              <a:rPr lang="en-US" smtClean="0"/>
              <a:t>9/16/20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035E2-7F5D-9846-940E-BB40A14F0C50}" type="datetime1">
              <a:rPr lang="en-US" smtClean="0"/>
              <a:t>9/16/20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3A370-8E07-5A43-804A-271EDCCE731E}" type="datetime1">
              <a:rPr lang="en-US" smtClean="0"/>
              <a:t>9/16/20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2DCC9-E2C1-A041-955A-F468081BBBF6}" type="datetime1">
              <a:rPr lang="en-US" smtClean="0"/>
              <a:t>9/16/20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0A519-2D89-204C-B24E-8ABA2719FAC8}" type="datetime1">
              <a:rPr lang="en-US" smtClean="0"/>
              <a:t>9/16/20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00A25-4810-1D4C-9B94-367070E16811}" type="datetime1">
              <a:rPr lang="en-US" smtClean="0"/>
              <a:t>9/16/20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D5C10-12E4-E94A-9C9F-DBBDF0089943}" type="datetime1">
              <a:rPr lang="en-US" smtClean="0"/>
              <a:t>9/16/20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DECE1D-A820-3D4F-9FF8-083AD6671995}" type="datetime1">
              <a:rPr lang="en-US" smtClean="0"/>
              <a:t>9/16/20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10" Type="http://schemas.openxmlformats.org/officeDocument/2006/relationships/image" Target="../media/image59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9.png"/><Relationship Id="rId7" Type="http://schemas.openxmlformats.org/officeDocument/2006/relationships/image" Target="../media/image7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image" Target="../media/image81.png"/><Relationship Id="rId7" Type="http://schemas.openxmlformats.org/officeDocument/2006/relationships/image" Target="../media/image1010.png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0.png"/><Relationship Id="rId5" Type="http://schemas.openxmlformats.org/officeDocument/2006/relationships/image" Target="../media/image82.png"/><Relationship Id="rId10" Type="http://schemas.openxmlformats.org/officeDocument/2006/relationships/image" Target="../media/image83.png"/><Relationship Id="rId4" Type="http://schemas.openxmlformats.org/officeDocument/2006/relationships/image" Target="../media/image710.png"/><Relationship Id="rId9" Type="http://schemas.openxmlformats.org/officeDocument/2006/relationships/image" Target="../media/image121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image" Target="../media/image80.png"/><Relationship Id="rId4" Type="http://schemas.openxmlformats.org/officeDocument/2006/relationships/image" Target="../media/image7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92.png"/><Relationship Id="rId7" Type="http://schemas.openxmlformats.org/officeDocument/2006/relationships/image" Target="../media/image95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11" Type="http://schemas.openxmlformats.org/officeDocument/2006/relationships/image" Target="../media/image99.png"/><Relationship Id="rId5" Type="http://schemas.openxmlformats.org/officeDocument/2006/relationships/image" Target="../media/image93.png"/><Relationship Id="rId10" Type="http://schemas.openxmlformats.org/officeDocument/2006/relationships/image" Target="../media/image98.png"/><Relationship Id="rId4" Type="http://schemas.openxmlformats.org/officeDocument/2006/relationships/image" Target="../media/image91.png"/><Relationship Id="rId9" Type="http://schemas.openxmlformats.org/officeDocument/2006/relationships/image" Target="../media/image9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jpeg"/><Relationship Id="rId2" Type="http://schemas.openxmlformats.org/officeDocument/2006/relationships/image" Target="../media/image11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8.png"/><Relationship Id="rId4" Type="http://schemas.openxmlformats.org/officeDocument/2006/relationships/image" Target="../media/image116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7" Type="http://schemas.openxmlformats.org/officeDocument/2006/relationships/image" Target="../media/image125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png"/><Relationship Id="rId5" Type="http://schemas.openxmlformats.org/officeDocument/2006/relationships/image" Target="../media/image129.png"/><Relationship Id="rId4" Type="http://schemas.openxmlformats.org/officeDocument/2006/relationships/image" Target="../media/image12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7.png"/><Relationship Id="rId4" Type="http://schemas.openxmlformats.org/officeDocument/2006/relationships/image" Target="../media/image13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8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3.png"/><Relationship Id="rId5" Type="http://schemas.openxmlformats.org/officeDocument/2006/relationships/image" Target="../media/image142.png"/><Relationship Id="rId4" Type="http://schemas.openxmlformats.org/officeDocument/2006/relationships/image" Target="../media/image141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png"/><Relationship Id="rId3" Type="http://schemas.openxmlformats.org/officeDocument/2006/relationships/image" Target="../media/image149.png"/><Relationship Id="rId7" Type="http://schemas.openxmlformats.org/officeDocument/2006/relationships/image" Target="../media/image147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6.png"/><Relationship Id="rId5" Type="http://schemas.openxmlformats.org/officeDocument/2006/relationships/image" Target="../media/image145.png"/><Relationship Id="rId4" Type="http://schemas.openxmlformats.org/officeDocument/2006/relationships/image" Target="../media/image15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59.png"/><Relationship Id="rId18" Type="http://schemas.openxmlformats.org/officeDocument/2006/relationships/image" Target="../media/image48.png"/><Relationship Id="rId3" Type="http://schemas.openxmlformats.org/officeDocument/2006/relationships/image" Target="../media/image50.png"/><Relationship Id="rId12" Type="http://schemas.openxmlformats.org/officeDocument/2006/relationships/image" Target="../media/image158.png"/><Relationship Id="rId17" Type="http://schemas.openxmlformats.org/officeDocument/2006/relationships/image" Target="../media/image163.png"/><Relationship Id="rId2" Type="http://schemas.openxmlformats.org/officeDocument/2006/relationships/image" Target="../media/image151.png"/><Relationship Id="rId16" Type="http://schemas.openxmlformats.org/officeDocument/2006/relationships/image" Target="../media/image1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4.png"/><Relationship Id="rId11" Type="http://schemas.openxmlformats.org/officeDocument/2006/relationships/image" Target="../media/image156.png"/><Relationship Id="rId5" Type="http://schemas.openxmlformats.org/officeDocument/2006/relationships/image" Target="../media/image153.png"/><Relationship Id="rId15" Type="http://schemas.openxmlformats.org/officeDocument/2006/relationships/image" Target="../media/image161.png"/><Relationship Id="rId10" Type="http://schemas.openxmlformats.org/officeDocument/2006/relationships/image" Target="../media/image155.png"/><Relationship Id="rId4" Type="http://schemas.openxmlformats.org/officeDocument/2006/relationships/image" Target="../media/image152.png"/><Relationship Id="rId9" Type="http://schemas.openxmlformats.org/officeDocument/2006/relationships/image" Target="../media/image157.png"/><Relationship Id="rId14" Type="http://schemas.openxmlformats.org/officeDocument/2006/relationships/image" Target="../media/image16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8.png"/><Relationship Id="rId5" Type="http://schemas.openxmlformats.org/officeDocument/2006/relationships/image" Target="../media/image167.png"/><Relationship Id="rId4" Type="http://schemas.openxmlformats.org/officeDocument/2006/relationships/image" Target="../media/image16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2.png"/><Relationship Id="rId4" Type="http://schemas.openxmlformats.org/officeDocument/2006/relationships/image" Target="../media/image17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2.png"/><Relationship Id="rId4" Type="http://schemas.openxmlformats.org/officeDocument/2006/relationships/image" Target="../media/image171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0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50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9.png"/><Relationship Id="rId4" Type="http://schemas.openxmlformats.org/officeDocument/2006/relationships/image" Target="../media/image17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2.png"/><Relationship Id="rId4" Type="http://schemas.openxmlformats.org/officeDocument/2006/relationships/image" Target="../media/image18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3.png"/><Relationship Id="rId7" Type="http://schemas.openxmlformats.org/officeDocument/2006/relationships/image" Target="../media/image2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9.png"/><Relationship Id="rId3" Type="http://schemas.openxmlformats.org/officeDocument/2006/relationships/image" Target="../media/image184.png"/><Relationship Id="rId7" Type="http://schemas.openxmlformats.org/officeDocument/2006/relationships/image" Target="../media/image188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7.png"/><Relationship Id="rId5" Type="http://schemas.openxmlformats.org/officeDocument/2006/relationships/image" Target="../media/image186.png"/><Relationship Id="rId4" Type="http://schemas.openxmlformats.org/officeDocument/2006/relationships/image" Target="../media/image185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9.png"/><Relationship Id="rId3" Type="http://schemas.openxmlformats.org/officeDocument/2006/relationships/image" Target="../media/image191.png"/><Relationship Id="rId7" Type="http://schemas.openxmlformats.org/officeDocument/2006/relationships/image" Target="../media/image142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1.png"/><Relationship Id="rId5" Type="http://schemas.openxmlformats.org/officeDocument/2006/relationships/image" Target="../media/image140.png"/><Relationship Id="rId4" Type="http://schemas.openxmlformats.org/officeDocument/2006/relationships/image" Target="../media/image139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4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7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image" Target="../media/image8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80.png"/><Relationship Id="rId4" Type="http://schemas.openxmlformats.org/officeDocument/2006/relationships/image" Target="../media/image1770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7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1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image" Target="../media/image12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50.png"/><Relationship Id="rId4" Type="http://schemas.openxmlformats.org/officeDocument/2006/relationships/image" Target="../media/image203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png"/><Relationship Id="rId2" Type="http://schemas.openxmlformats.org/officeDocument/2006/relationships/image" Target="../media/image11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6.png"/><Relationship Id="rId4" Type="http://schemas.openxmlformats.org/officeDocument/2006/relationships/image" Target="../media/image11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image" Target="../media/image11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6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10.png"/><Relationship Id="rId5" Type="http://schemas.openxmlformats.org/officeDocument/2006/relationships/image" Target="../media/image2110.png"/><Relationship Id="rId4" Type="http://schemas.openxmlformats.org/officeDocument/2006/relationships/image" Target="../media/image2010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10.png"/><Relationship Id="rId5" Type="http://schemas.openxmlformats.org/officeDocument/2006/relationships/image" Target="../media/image2110.png"/><Relationship Id="rId4" Type="http://schemas.openxmlformats.org/officeDocument/2006/relationships/image" Target="../media/image2010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10.png"/><Relationship Id="rId5" Type="http://schemas.openxmlformats.org/officeDocument/2006/relationships/image" Target="../media/image2110.png"/><Relationship Id="rId4" Type="http://schemas.openxmlformats.org/officeDocument/2006/relationships/image" Target="../media/image2010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10.png"/><Relationship Id="rId5" Type="http://schemas.openxmlformats.org/officeDocument/2006/relationships/image" Target="../media/image2110.png"/><Relationship Id="rId4" Type="http://schemas.openxmlformats.org/officeDocument/2006/relationships/image" Target="../media/image2010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10.png"/><Relationship Id="rId5" Type="http://schemas.openxmlformats.org/officeDocument/2006/relationships/image" Target="../media/image2110.png"/><Relationship Id="rId4" Type="http://schemas.openxmlformats.org/officeDocument/2006/relationships/image" Target="../media/image2010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10.png"/><Relationship Id="rId5" Type="http://schemas.openxmlformats.org/officeDocument/2006/relationships/image" Target="../media/image2110.png"/><Relationship Id="rId4" Type="http://schemas.openxmlformats.org/officeDocument/2006/relationships/image" Target="../media/image2010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10.png"/><Relationship Id="rId5" Type="http://schemas.openxmlformats.org/officeDocument/2006/relationships/image" Target="../media/image2110.png"/><Relationship Id="rId4" Type="http://schemas.openxmlformats.org/officeDocument/2006/relationships/image" Target="../media/image2010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10.png"/><Relationship Id="rId5" Type="http://schemas.openxmlformats.org/officeDocument/2006/relationships/image" Target="../media/image2110.png"/><Relationship Id="rId4" Type="http://schemas.openxmlformats.org/officeDocument/2006/relationships/image" Target="../media/image2010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10.png"/><Relationship Id="rId5" Type="http://schemas.openxmlformats.org/officeDocument/2006/relationships/image" Target="../media/image2110.png"/><Relationship Id="rId4" Type="http://schemas.openxmlformats.org/officeDocument/2006/relationships/image" Target="../media/image20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7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0.png"/><Relationship Id="rId5" Type="http://schemas.openxmlformats.org/officeDocument/2006/relationships/image" Target="../media/image400.png"/><Relationship Id="rId4" Type="http://schemas.openxmlformats.org/officeDocument/2006/relationships/image" Target="../media/image390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0.png"/><Relationship Id="rId5" Type="http://schemas.openxmlformats.org/officeDocument/2006/relationships/image" Target="../media/image440.png"/><Relationship Id="rId4" Type="http://schemas.openxmlformats.org/officeDocument/2006/relationships/image" Target="../media/image39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0.png"/><Relationship Id="rId5" Type="http://schemas.openxmlformats.org/officeDocument/2006/relationships/image" Target="../media/image470.png"/><Relationship Id="rId4" Type="http://schemas.openxmlformats.org/officeDocument/2006/relationships/image" Target="../media/image460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0.png"/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0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image" Target="../media/image1310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0.png"/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0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90.pn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1.png"/><Relationship Id="rId3" Type="http://schemas.openxmlformats.org/officeDocument/2006/relationships/image" Target="../media/image12.png"/><Relationship Id="rId7" Type="http://schemas.openxmlformats.org/officeDocument/2006/relationships/image" Target="../media/image1610.png"/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216.png"/><Relationship Id="rId4" Type="http://schemas.openxmlformats.org/officeDocument/2006/relationships/image" Target="../media/image215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2.png"/><Relationship Id="rId3" Type="http://schemas.openxmlformats.org/officeDocument/2006/relationships/image" Target="../media/image218.png"/><Relationship Id="rId7" Type="http://schemas.openxmlformats.org/officeDocument/2006/relationships/image" Target="../media/image221.png"/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0.png"/><Relationship Id="rId5" Type="http://schemas.openxmlformats.org/officeDocument/2006/relationships/image" Target="../media/image121.png"/><Relationship Id="rId4" Type="http://schemas.openxmlformats.org/officeDocument/2006/relationships/image" Target="../media/image219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png"/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5.png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0.png"/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8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9.png"/><Relationship Id="rId5" Type="http://schemas.openxmlformats.org/officeDocument/2006/relationships/image" Target="../media/image46.png"/><Relationship Id="rId4" Type="http://schemas.openxmlformats.org/officeDocument/2006/relationships/image" Target="../media/image146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231.png"/><Relationship Id="rId4" Type="http://schemas.openxmlformats.org/officeDocument/2006/relationships/image" Target="../media/image2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EA - Accueil - De la recherche à l'industrie">
            <a:extLst>
              <a:ext uri="{FF2B5EF4-FFF2-40B4-BE49-F238E27FC236}">
                <a16:creationId xmlns:a16="http://schemas.microsoft.com/office/drawing/2014/main" id="{8FD2E05D-EFC3-CD4F-BF81-88CEAAD552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323324" cy="189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Université Paris-Sud - 883 Photos - 16 Reviews - Community College -">
            <a:extLst>
              <a:ext uri="{FF2B5EF4-FFF2-40B4-BE49-F238E27FC236}">
                <a16:creationId xmlns:a16="http://schemas.microsoft.com/office/drawing/2014/main" id="{9C62EB43-C5D9-1A4F-922E-7A85877371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9700" y="0"/>
            <a:ext cx="1892300" cy="189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Media Tweets by eBOSS (@eBOSSurvey) | Twitter">
            <a:extLst>
              <a:ext uri="{FF2B5EF4-FFF2-40B4-BE49-F238E27FC236}">
                <a16:creationId xmlns:a16="http://schemas.microsoft.com/office/drawing/2014/main" id="{FD8E1E95-E2DF-4144-A087-21345F8EAF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965700"/>
            <a:ext cx="1892300" cy="189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Dark Energy Spectroscopic Instrument (DESI)">
            <a:extLst>
              <a:ext uri="{FF2B5EF4-FFF2-40B4-BE49-F238E27FC236}">
                <a16:creationId xmlns:a16="http://schemas.microsoft.com/office/drawing/2014/main" id="{F908FF3C-ECA3-C24B-AC81-3E05CB8DC5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3342" y="4970132"/>
            <a:ext cx="2318657" cy="1887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84DEC31-30CF-9A4C-BB55-14C5D8DC3E0E}"/>
              </a:ext>
            </a:extLst>
          </p:cNvPr>
          <p:cNvSpPr txBox="1"/>
          <p:nvPr/>
        </p:nvSpPr>
        <p:spPr>
          <a:xfrm>
            <a:off x="1592202" y="2225325"/>
            <a:ext cx="8295862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FR" sz="3200" dirty="0"/>
              <a:t>Les forêts Ly</a:t>
            </a:r>
            <a:r>
              <a:rPr lang="fr-FR" sz="3600" dirty="0"/>
              <a:t>⍺</a:t>
            </a:r>
            <a:r>
              <a:rPr lang="fr-FR" sz="3200" dirty="0"/>
              <a:t> des quasars du relevé </a:t>
            </a:r>
            <a:r>
              <a:rPr lang="fr-FR" sz="3200" dirty="0" err="1"/>
              <a:t>eBOSS</a:t>
            </a:r>
            <a:r>
              <a:rPr lang="fr-FR" sz="3200" dirty="0"/>
              <a:t>:</a:t>
            </a:r>
          </a:p>
          <a:p>
            <a:pPr algn="r"/>
            <a:r>
              <a:rPr lang="fr-FR" sz="3200" dirty="0"/>
              <a:t>comprendre les fonctions de corrélation</a:t>
            </a:r>
          </a:p>
          <a:p>
            <a:pPr algn="r"/>
            <a:r>
              <a:rPr lang="fr-FR" sz="3200" dirty="0"/>
              <a:t> et les systématiques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F7BDFC-0FEC-D743-BB5E-4FC5FE2694F0}"/>
              </a:ext>
            </a:extLst>
          </p:cNvPr>
          <p:cNvSpPr txBox="1"/>
          <p:nvPr/>
        </p:nvSpPr>
        <p:spPr>
          <a:xfrm>
            <a:off x="2626640" y="5406952"/>
            <a:ext cx="23086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Thomas Etourneau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3072FC-6492-1A4C-B469-97B3CFC103F3}"/>
              </a:ext>
            </a:extLst>
          </p:cNvPr>
          <p:cNvSpPr txBox="1"/>
          <p:nvPr/>
        </p:nvSpPr>
        <p:spPr>
          <a:xfrm>
            <a:off x="6851155" y="5406952"/>
            <a:ext cx="27142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Le 24 septembre 2020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83AEA03-9910-104D-9733-29FDA70A1B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A1DFA4-E43F-3846-8979-CE342AE2C01F}"/>
              </a:ext>
            </a:extLst>
          </p:cNvPr>
          <p:cNvSpPr txBox="1"/>
          <p:nvPr/>
        </p:nvSpPr>
        <p:spPr>
          <a:xfrm>
            <a:off x="5046962" y="6294925"/>
            <a:ext cx="1386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DPhP</a:t>
            </a:r>
            <a:r>
              <a:rPr lang="fr-FR" dirty="0"/>
              <a:t> - IRFU</a:t>
            </a:r>
          </a:p>
        </p:txBody>
      </p:sp>
    </p:spTree>
    <p:extLst>
      <p:ext uri="{BB962C8B-B14F-4D97-AF65-F5344CB8AC3E}">
        <p14:creationId xmlns:p14="http://schemas.microsoft.com/office/powerpoint/2010/main" val="39031936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extBox 101">
            <a:extLst>
              <a:ext uri="{FF2B5EF4-FFF2-40B4-BE49-F238E27FC236}">
                <a16:creationId xmlns:a16="http://schemas.microsoft.com/office/drawing/2014/main" id="{9E4D8AEC-EC45-2E4B-84F3-E664A58528C8}"/>
              </a:ext>
            </a:extLst>
          </p:cNvPr>
          <p:cNvSpPr txBox="1"/>
          <p:nvPr/>
        </p:nvSpPr>
        <p:spPr>
          <a:xfrm>
            <a:off x="567294" y="1428452"/>
            <a:ext cx="687600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200" dirty="0"/>
              <a:t>Le relevé DESI</a:t>
            </a:r>
          </a:p>
          <a:p>
            <a:endParaRPr lang="fr-FR" sz="2000" dirty="0"/>
          </a:p>
          <a:p>
            <a:r>
              <a:rPr lang="fr-FR" sz="2000" dirty="0"/>
              <a:t>expérience stage 4</a:t>
            </a:r>
          </a:p>
          <a:p>
            <a:r>
              <a:rPr lang="fr-FR" sz="2000" dirty="0"/>
              <a:t>~ 14 000 deg</a:t>
            </a:r>
            <a:r>
              <a:rPr lang="fr-FR" sz="2000" baseline="30000" dirty="0"/>
              <a:t>2</a:t>
            </a:r>
            <a:r>
              <a:rPr lang="fr-FR" sz="2000" dirty="0"/>
              <a:t> , 50 quasars Ly</a:t>
            </a:r>
            <a:r>
              <a:rPr lang="fr-FR" sz="2200" dirty="0"/>
              <a:t>⍺</a:t>
            </a:r>
            <a:r>
              <a:rPr lang="fr-FR" sz="2000" dirty="0"/>
              <a:t> / deg</a:t>
            </a:r>
            <a:r>
              <a:rPr lang="fr-FR" sz="2000" baseline="30000" dirty="0"/>
              <a:t>2</a:t>
            </a:r>
            <a:r>
              <a:rPr lang="fr-FR" sz="2000" dirty="0"/>
              <a:t> z &gt; 2.1</a:t>
            </a:r>
          </a:p>
          <a:p>
            <a:endParaRPr lang="fr-FR" sz="2200" dirty="0"/>
          </a:p>
          <a:p>
            <a:endParaRPr lang="fr-FR" sz="2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31ADBE-6159-5342-8DB1-D6990E213D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414" y="3017689"/>
            <a:ext cx="6392882" cy="369687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D058B9F-3F3D-ED41-94F0-5BDFF1E802D6}"/>
              </a:ext>
            </a:extLst>
          </p:cNvPr>
          <p:cNvSpPr txBox="1"/>
          <p:nvPr/>
        </p:nvSpPr>
        <p:spPr>
          <a:xfrm>
            <a:off x="7926416" y="1909693"/>
            <a:ext cx="397897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200" dirty="0"/>
              <a:t>Grande précision statistique</a:t>
            </a:r>
          </a:p>
          <a:p>
            <a:r>
              <a:rPr lang="fr-FR" sz="2200" dirty="0">
                <a:sym typeface="Wingdings" pitchFamily="2" charset="2"/>
              </a:rPr>
              <a:t> Bon contrôle des systématiques</a:t>
            </a:r>
            <a:endParaRPr lang="fr-FR" sz="2200" dirty="0"/>
          </a:p>
        </p:txBody>
      </p:sp>
      <p:pic>
        <p:nvPicPr>
          <p:cNvPr id="12" name="Picture 8" descr="Dark Energy Spectroscopic Instrument (DESI)">
            <a:extLst>
              <a:ext uri="{FF2B5EF4-FFF2-40B4-BE49-F238E27FC236}">
                <a16:creationId xmlns:a16="http://schemas.microsoft.com/office/drawing/2014/main" id="{CF0C1F8E-BE5F-9448-A08C-5F631A4307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0347" y="337452"/>
            <a:ext cx="2318657" cy="1887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Down Arrow 12">
            <a:extLst>
              <a:ext uri="{FF2B5EF4-FFF2-40B4-BE49-F238E27FC236}">
                <a16:creationId xmlns:a16="http://schemas.microsoft.com/office/drawing/2014/main" id="{8215C059-D24B-6544-9668-A53B3E7EB030}"/>
              </a:ext>
            </a:extLst>
          </p:cNvPr>
          <p:cNvSpPr/>
          <p:nvPr/>
        </p:nvSpPr>
        <p:spPr>
          <a:xfrm>
            <a:off x="9630889" y="3288658"/>
            <a:ext cx="304800" cy="848799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899FB38-E2E7-4E47-B047-EE33146116AA}"/>
              </a:ext>
            </a:extLst>
          </p:cNvPr>
          <p:cNvSpPr txBox="1"/>
          <p:nvPr/>
        </p:nvSpPr>
        <p:spPr>
          <a:xfrm>
            <a:off x="7926416" y="4408426"/>
            <a:ext cx="397897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200" dirty="0"/>
              <a:t>Simulations qui reproduisent les données (mocks)</a:t>
            </a:r>
          </a:p>
          <a:p>
            <a:pPr marL="342900" indent="-342900">
              <a:buFont typeface="Wingdings" pitchFamily="2" charset="2"/>
              <a:buChar char="à"/>
            </a:pPr>
            <a:r>
              <a:rPr lang="fr-FR" sz="2200" dirty="0">
                <a:sym typeface="Wingdings" pitchFamily="2" charset="2"/>
              </a:rPr>
              <a:t>test de l’analyse</a:t>
            </a:r>
          </a:p>
          <a:p>
            <a:pPr marL="342900" indent="-342900">
              <a:buFont typeface="Wingdings" pitchFamily="2" charset="2"/>
              <a:buChar char="à"/>
            </a:pPr>
            <a:r>
              <a:rPr lang="fr-FR" sz="2200" dirty="0">
                <a:sym typeface="Wingdings" pitchFamily="2" charset="2"/>
              </a:rPr>
              <a:t>étude des systématiques</a:t>
            </a:r>
            <a:endParaRPr lang="fr-FR" sz="2200" dirty="0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75D3C834-A5CD-6849-96F0-EDBFF34BA202}"/>
              </a:ext>
            </a:extLst>
          </p:cNvPr>
          <p:cNvSpPr/>
          <p:nvPr/>
        </p:nvSpPr>
        <p:spPr>
          <a:xfrm>
            <a:off x="7661189" y="4408426"/>
            <a:ext cx="4244201" cy="1446550"/>
          </a:xfrm>
          <a:prstGeom prst="roundRect">
            <a:avLst>
              <a:gd name="adj" fmla="val 25666"/>
            </a:avLst>
          </a:prstGeom>
          <a:noFill/>
          <a:ln w="317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AADB4A-34CF-584F-BCF4-23BC83315025}"/>
              </a:ext>
            </a:extLst>
          </p:cNvPr>
          <p:cNvSpPr txBox="1"/>
          <p:nvPr/>
        </p:nvSpPr>
        <p:spPr>
          <a:xfrm>
            <a:off x="335666" y="254643"/>
            <a:ext cx="29498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I. Introduction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31E98E25-553E-2146-BC04-F5473FDD05AA}"/>
              </a:ext>
            </a:extLst>
          </p:cNvPr>
          <p:cNvSpPr/>
          <p:nvPr/>
        </p:nvSpPr>
        <p:spPr>
          <a:xfrm>
            <a:off x="-238755" y="-167833"/>
            <a:ext cx="3815331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D5BCCDA-C18F-8A42-BF0D-88B7ED824F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B0606E-32A7-2B4A-BA6A-E4E4FC8811B7}"/>
              </a:ext>
            </a:extLst>
          </p:cNvPr>
          <p:cNvSpPr txBox="1"/>
          <p:nvPr/>
        </p:nvSpPr>
        <p:spPr>
          <a:xfrm>
            <a:off x="3307027" y="3316320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H(z) / (1+z)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59CA9C06-007B-CF4A-AABA-9246B017997B}"/>
              </a:ext>
            </a:extLst>
          </p:cNvPr>
          <p:cNvSpPr/>
          <p:nvPr/>
        </p:nvSpPr>
        <p:spPr>
          <a:xfrm>
            <a:off x="3237123" y="3305889"/>
            <a:ext cx="1466439" cy="369332"/>
          </a:xfrm>
          <a:prstGeom prst="roundRect">
            <a:avLst>
              <a:gd name="adj" fmla="val 28667"/>
            </a:avLst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54746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1" grpId="0"/>
      <p:bldP spid="1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2FDB914-F1BA-A34F-9FFB-DC875F3A646E}"/>
              </a:ext>
            </a:extLst>
          </p:cNvPr>
          <p:cNvSpPr txBox="1"/>
          <p:nvPr/>
        </p:nvSpPr>
        <p:spPr>
          <a:xfrm>
            <a:off x="335666" y="254643"/>
            <a:ext cx="20826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Sommaire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A5A0C56-93EC-8D4F-8EDD-A39640931A20}"/>
              </a:ext>
            </a:extLst>
          </p:cNvPr>
          <p:cNvSpPr/>
          <p:nvPr/>
        </p:nvSpPr>
        <p:spPr>
          <a:xfrm>
            <a:off x="-238754" y="-167833"/>
            <a:ext cx="3076548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B2C6F1E8-094C-E246-8D2C-1732F1DA9220}"/>
              </a:ext>
            </a:extLst>
          </p:cNvPr>
          <p:cNvGrpSpPr/>
          <p:nvPr/>
        </p:nvGrpSpPr>
        <p:grpSpPr>
          <a:xfrm>
            <a:off x="3146404" y="1614379"/>
            <a:ext cx="5027616" cy="4499345"/>
            <a:chOff x="3819096" y="1042879"/>
            <a:chExt cx="5027616" cy="4499345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C56AAF6-6F19-0A49-ABF1-3100BFCBCE71}"/>
                </a:ext>
              </a:extLst>
            </p:cNvPr>
            <p:cNvSpPr/>
            <p:nvPr/>
          </p:nvSpPr>
          <p:spPr>
            <a:xfrm>
              <a:off x="3819096" y="2903669"/>
              <a:ext cx="777766" cy="77776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400" b="1" dirty="0">
                  <a:solidFill>
                    <a:schemeClr val="tx1"/>
                  </a:solidFill>
                </a:rPr>
                <a:t>III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8974108F-1E70-5B4D-97B8-ACFAF349ED8B}"/>
                </a:ext>
              </a:extLst>
            </p:cNvPr>
            <p:cNvSpPr/>
            <p:nvPr/>
          </p:nvSpPr>
          <p:spPr>
            <a:xfrm>
              <a:off x="3819096" y="3834064"/>
              <a:ext cx="777766" cy="77776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400" b="1" dirty="0">
                  <a:solidFill>
                    <a:schemeClr val="tx1"/>
                  </a:solidFill>
                </a:rPr>
                <a:t>IV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378758A4-B9A9-F941-A057-884162004B50}"/>
                </a:ext>
              </a:extLst>
            </p:cNvPr>
            <p:cNvSpPr/>
            <p:nvPr/>
          </p:nvSpPr>
          <p:spPr>
            <a:xfrm>
              <a:off x="3819096" y="1973274"/>
              <a:ext cx="777766" cy="77776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400" b="1" dirty="0">
                  <a:solidFill>
                    <a:schemeClr val="tx1"/>
                  </a:solidFill>
                </a:rPr>
                <a:t>II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BE20964F-5A54-F049-A983-7CE317A4AA22}"/>
                </a:ext>
              </a:extLst>
            </p:cNvPr>
            <p:cNvSpPr/>
            <p:nvPr/>
          </p:nvSpPr>
          <p:spPr>
            <a:xfrm>
              <a:off x="3819096" y="1042879"/>
              <a:ext cx="777766" cy="77776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400" b="1" dirty="0">
                  <a:solidFill>
                    <a:schemeClr val="tx1"/>
                  </a:solidFill>
                </a:rPr>
                <a:t>I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CE7A0AA8-B58C-B849-88B1-CB4F39FD271B}"/>
                </a:ext>
              </a:extLst>
            </p:cNvPr>
            <p:cNvSpPr/>
            <p:nvPr/>
          </p:nvSpPr>
          <p:spPr>
            <a:xfrm>
              <a:off x="3819096" y="4764459"/>
              <a:ext cx="777766" cy="77776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400" b="1" dirty="0">
                  <a:solidFill>
                    <a:schemeClr val="tx1"/>
                  </a:solidFill>
                </a:rPr>
                <a:t>V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C003E2F-B409-A542-8A90-9AF0D6BCD12D}"/>
                </a:ext>
              </a:extLst>
            </p:cNvPr>
            <p:cNvSpPr txBox="1"/>
            <p:nvPr/>
          </p:nvSpPr>
          <p:spPr>
            <a:xfrm>
              <a:off x="5263680" y="1200928"/>
              <a:ext cx="188064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dirty="0"/>
                <a:t>Introduction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4867ECC-57CE-0D44-A946-78C796EA4681}"/>
                </a:ext>
              </a:extLst>
            </p:cNvPr>
            <p:cNvSpPr txBox="1"/>
            <p:nvPr/>
          </p:nvSpPr>
          <p:spPr>
            <a:xfrm>
              <a:off x="5263680" y="2131323"/>
              <a:ext cx="301877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dirty="0">
                  <a:solidFill>
                    <a:schemeClr val="accent4"/>
                  </a:solidFill>
                </a:rPr>
                <a:t>Analyse des données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735D849-0BF6-404F-BF68-66DACA070671}"/>
                </a:ext>
              </a:extLst>
            </p:cNvPr>
            <p:cNvSpPr txBox="1"/>
            <p:nvPr/>
          </p:nvSpPr>
          <p:spPr>
            <a:xfrm>
              <a:off x="5263680" y="3061718"/>
              <a:ext cx="157927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dirty="0"/>
                <a:t>Les mocks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33AA219-E748-DD45-9343-1E239BBB5268}"/>
                </a:ext>
              </a:extLst>
            </p:cNvPr>
            <p:cNvSpPr txBox="1"/>
            <p:nvPr/>
          </p:nvSpPr>
          <p:spPr>
            <a:xfrm>
              <a:off x="5263680" y="3992113"/>
              <a:ext cx="273664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dirty="0"/>
                <a:t>Analyse des mocks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CE58678-114D-8040-8AAE-58BD37D7CD16}"/>
                </a:ext>
              </a:extLst>
            </p:cNvPr>
            <p:cNvSpPr txBox="1"/>
            <p:nvPr/>
          </p:nvSpPr>
          <p:spPr>
            <a:xfrm>
              <a:off x="5263680" y="4922508"/>
              <a:ext cx="358303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dirty="0"/>
                <a:t>Etude des systématiques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455150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>
            <a:extLst>
              <a:ext uri="{FF2B5EF4-FFF2-40B4-BE49-F238E27FC236}">
                <a16:creationId xmlns:a16="http://schemas.microsoft.com/office/drawing/2014/main" id="{0C25CC05-DA1C-1E4C-B4B3-877CD96F29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8384" y="120677"/>
            <a:ext cx="4933710" cy="422691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7C352E6-A269-7F4A-80EC-0B31A7FDE611}"/>
              </a:ext>
            </a:extLst>
          </p:cNvPr>
          <p:cNvSpPr txBox="1"/>
          <p:nvPr/>
        </p:nvSpPr>
        <p:spPr>
          <a:xfrm>
            <a:off x="335666" y="254643"/>
            <a:ext cx="59488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II. Analyse des données </a:t>
            </a:r>
            <a:r>
              <a:rPr lang="fr-FR" sz="3200" b="1" dirty="0" err="1">
                <a:solidFill>
                  <a:schemeClr val="accent4"/>
                </a:solidFill>
              </a:rPr>
              <a:t>eBOSS</a:t>
            </a:r>
            <a:endParaRPr lang="fr-FR" sz="3200" b="1" dirty="0">
              <a:solidFill>
                <a:schemeClr val="accent4"/>
              </a:solidFill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10B049F-C859-FA41-BB49-7813F24B785B}"/>
              </a:ext>
            </a:extLst>
          </p:cNvPr>
          <p:cNvSpPr/>
          <p:nvPr/>
        </p:nvSpPr>
        <p:spPr>
          <a:xfrm>
            <a:off x="-238755" y="-167833"/>
            <a:ext cx="6692718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319B11C-B587-D545-AEA7-412FD7DE4E54}"/>
                  </a:ext>
                </a:extLst>
              </p:cNvPr>
              <p:cNvSpPr txBox="1"/>
              <p:nvPr/>
            </p:nvSpPr>
            <p:spPr>
              <a:xfrm>
                <a:off x="659756" y="1659285"/>
                <a:ext cx="10733174" cy="47371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000" dirty="0"/>
                  <a:t>eBOSS DR16 (du Mas des </a:t>
                </a:r>
                <a:r>
                  <a:rPr lang="fr-FR" sz="2000" dirty="0" err="1"/>
                  <a:t>Bourboux</a:t>
                </a:r>
                <a:r>
                  <a:rPr lang="fr-FR" sz="2000" dirty="0"/>
                  <a:t> et al 2020) :</a:t>
                </a:r>
              </a:p>
              <a:p>
                <a:endParaRPr lang="fr-FR" sz="2000" dirty="0"/>
              </a:p>
              <a:p>
                <a:r>
                  <a:rPr lang="fr-FR" sz="2000" dirty="0"/>
                  <a:t>		Analyse BAO à </a:t>
                </a:r>
                <a:r>
                  <a:rPr lang="fr-FR" sz="2000" dirty="0" err="1"/>
                  <a:t>z</a:t>
                </a:r>
                <a:r>
                  <a:rPr lang="fr-FR" sz="2000" baseline="-25000" dirty="0" err="1"/>
                  <a:t>eff</a:t>
                </a:r>
                <a:r>
                  <a:rPr lang="fr-FR" sz="2000" dirty="0"/>
                  <a:t> = 2.334</a:t>
                </a:r>
              </a:p>
              <a:p>
                <a:endParaRPr lang="fr-FR" sz="2000" dirty="0"/>
              </a:p>
              <a:p>
                <a:endParaRPr lang="fr-FR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000" dirty="0"/>
                  <a:t>Pour les mocks :</a:t>
                </a:r>
              </a:p>
              <a:p>
                <a:r>
                  <a:rPr lang="fr-FR" sz="2000" dirty="0">
                    <a:solidFill>
                      <a:schemeClr val="accent2">
                        <a:lumMod val="75000"/>
                      </a:schemeClr>
                    </a:solidFill>
                  </a:rPr>
                  <a:t>	</a:t>
                </a:r>
              </a:p>
              <a:p>
                <a:r>
                  <a:rPr lang="fr-FR" sz="2000" dirty="0">
                    <a:solidFill>
                      <a:schemeClr val="accent2">
                        <a:lumMod val="75000"/>
                      </a:schemeClr>
                    </a:solidFill>
                  </a:rPr>
                  <a:t>		</a:t>
                </a:r>
                <a:r>
                  <a:rPr lang="fr-FR" sz="2000" dirty="0">
                    <a:solidFill>
                      <a:schemeClr val="tx1"/>
                    </a:solidFill>
                  </a:rPr>
                  <a:t>besoin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sz="2000" i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</m:t>
                        </m:r>
                        <m:r>
                          <a:rPr lang="fr-FR" sz="2000" i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⍺</m:t>
                        </m:r>
                      </m:sub>
                    </m:sSub>
                    <m:r>
                      <a:rPr lang="en-US" sz="2000" b="0" i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z</m:t>
                    </m:r>
                    <m:r>
                      <a:rPr lang="en-US" sz="2000" b="0" i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>
                    <a:solidFill>
                      <a:schemeClr val="tx1"/>
                    </a:solidFill>
                  </a:rPr>
                  <a:t> 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sz="2000" i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</m:t>
                        </m:r>
                        <m:r>
                          <a:rPr lang="fr-FR" sz="2000" i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⍺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fr-FR" sz="2000" dirty="0">
                  <a:solidFill>
                    <a:schemeClr val="accent4"/>
                  </a:solidFill>
                </a:endParaRPr>
              </a:p>
              <a:p>
                <a:pPr marL="342900" indent="-342900">
                  <a:buFont typeface="Wingdings" pitchFamily="2" charset="2"/>
                  <a:buChar char="à"/>
                </a:pPr>
                <a:endParaRPr lang="fr-FR" sz="2000" dirty="0">
                  <a:sym typeface="Wingdings" pitchFamily="2" charset="2"/>
                </a:endParaRPr>
              </a:p>
              <a:p>
                <a:pPr marL="342900" indent="-342900">
                  <a:buFont typeface="Wingdings" pitchFamily="2" charset="2"/>
                  <a:buChar char="à"/>
                </a:pPr>
                <a:endParaRPr lang="fr-FR" sz="2000" dirty="0">
                  <a:sym typeface="Wingdings" pitchFamily="2" charset="2"/>
                </a:endParaRPr>
              </a:p>
              <a:p>
                <a:pPr marL="342900" indent="-342900">
                  <a:buFont typeface="Wingdings" pitchFamily="2" charset="2"/>
                  <a:buChar char="à"/>
                </a:pPr>
                <a:endParaRPr lang="fr-FR" sz="2000" dirty="0">
                  <a:sym typeface="Wingdings" pitchFamily="2" charset="2"/>
                </a:endParaRPr>
              </a:p>
              <a:p>
                <a:pPr marL="342900" indent="-342900">
                  <a:buFont typeface="Wingdings" pitchFamily="2" charset="2"/>
                  <a:buChar char="à"/>
                </a:pPr>
                <a:endParaRPr lang="fr-FR" sz="2000" dirty="0">
                  <a:sym typeface="Wingdings" pitchFamily="2" charset="2"/>
                </a:endParaRPr>
              </a:p>
              <a:p>
                <a:pPr marL="342900" indent="-342900">
                  <a:buFont typeface="Wingdings" pitchFamily="2" charset="2"/>
                  <a:buChar char="à"/>
                </a:pPr>
                <a:endParaRPr lang="fr-FR" sz="2000" dirty="0">
                  <a:sym typeface="Wingdings" pitchFamily="2" charset="2"/>
                </a:endParaRPr>
              </a:p>
              <a:p>
                <a:pPr marL="342900" indent="-342900">
                  <a:buFont typeface="Wingdings" pitchFamily="2" charset="2"/>
                  <a:buChar char="à"/>
                </a:pPr>
                <a:endParaRPr lang="fr-FR" sz="2000" dirty="0">
                  <a:sym typeface="Wingdings" pitchFamily="2" charset="2"/>
                </a:endParaRPr>
              </a:p>
              <a:p>
                <a:pPr marL="342900" indent="-342900">
                  <a:buFont typeface="Wingdings" pitchFamily="2" charset="2"/>
                  <a:buChar char="à"/>
                </a:pPr>
                <a:r>
                  <a:rPr lang="fr-FR" sz="2000" dirty="0">
                    <a:solidFill>
                      <a:schemeClr val="accent4"/>
                    </a:solidFill>
                    <a:sym typeface="Wingdings" pitchFamily="2" charset="2"/>
                  </a:rPr>
                  <a:t>Analyse en 4 </a:t>
                </a:r>
                <a:r>
                  <a:rPr lang="fr-FR" sz="2000" dirty="0" err="1">
                    <a:solidFill>
                      <a:schemeClr val="accent4"/>
                    </a:solidFill>
                    <a:sym typeface="Wingdings" pitchFamily="2" charset="2"/>
                  </a:rPr>
                  <a:t>bins</a:t>
                </a:r>
                <a:r>
                  <a:rPr lang="fr-FR" sz="2000" dirty="0">
                    <a:solidFill>
                      <a:schemeClr val="accent4"/>
                    </a:solidFill>
                    <a:sym typeface="Wingdings" pitchFamily="2" charset="2"/>
                  </a:rPr>
                  <a:t> en z</a:t>
                </a:r>
                <a:endParaRPr lang="fr-FR" sz="2000" dirty="0">
                  <a:solidFill>
                    <a:schemeClr val="accent4"/>
                  </a:solidFill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319B11C-B587-D545-AEA7-412FD7DE4E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756" y="1659285"/>
                <a:ext cx="10733174" cy="4737194"/>
              </a:xfrm>
              <a:prstGeom prst="rect">
                <a:avLst/>
              </a:prstGeom>
              <a:blipFill>
                <a:blip r:embed="rId3"/>
                <a:stretch>
                  <a:fillRect l="-355" t="-535" b="-133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816AE2D-D407-2348-80AE-CB0B571BC508}"/>
                  </a:ext>
                </a:extLst>
              </p:cNvPr>
              <p:cNvSpPr txBox="1"/>
              <p:nvPr/>
            </p:nvSpPr>
            <p:spPr>
              <a:xfrm>
                <a:off x="3505057" y="4384316"/>
                <a:ext cx="6070636" cy="5071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p>
                    </m:sSubSup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e>
                        </m:acc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</m:t>
                        </m:r>
                        <m:r>
                          <a:rPr lang="fr-FR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⍺</m:t>
                        </m:r>
                      </m:sub>
                    </m:sSub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1+</m:t>
                            </m:r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fr-FR" sz="200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Ly</m:t>
                                </m:r>
                                <m:r>
                                  <a:rPr lang="fr-FR" sz="200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⍺</m:t>
                                </m:r>
                              </m:sub>
                            </m:s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sSup>
                              <m:sSup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p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mati</m:t>
                        </m:r>
                        <m: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è</m:t>
                        </m:r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re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e>
                        </m:acc>
                      </m:e>
                    </m:d>
                  </m:oMath>
                </a14:m>
                <a:r>
                  <a:rPr lang="fr-FR" sz="2000" dirty="0"/>
                  <a:t> (Kaiser 1987)</a:t>
                </a: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816AE2D-D407-2348-80AE-CB0B571BC5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5057" y="4384316"/>
                <a:ext cx="6070636" cy="507190"/>
              </a:xfrm>
              <a:prstGeom prst="rect">
                <a:avLst/>
              </a:prstGeom>
              <a:blipFill>
                <a:blip r:embed="rId4"/>
                <a:stretch>
                  <a:fillRect b="-1463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1DE7357C-20EA-0C40-AB1A-AB57C25C0A67}"/>
              </a:ext>
            </a:extLst>
          </p:cNvPr>
          <p:cNvSpPr txBox="1"/>
          <p:nvPr/>
        </p:nvSpPr>
        <p:spPr>
          <a:xfrm>
            <a:off x="3662474" y="5211000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biais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C70AD03-07D2-F246-A1EB-729F3DDD6412}"/>
              </a:ext>
            </a:extLst>
          </p:cNvPr>
          <p:cNvSpPr txBox="1"/>
          <p:nvPr/>
        </p:nvSpPr>
        <p:spPr>
          <a:xfrm>
            <a:off x="6331352" y="5211000"/>
            <a:ext cx="1728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paramètre RSD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41B3CFC-98A0-A848-9A47-23C1659EE1EF}"/>
              </a:ext>
            </a:extLst>
          </p:cNvPr>
          <p:cNvCxnSpPr>
            <a:cxnSpLocks/>
          </p:cNvCxnSpPr>
          <p:nvPr/>
        </p:nvCxnSpPr>
        <p:spPr>
          <a:xfrm flipH="1">
            <a:off x="4285008" y="4871034"/>
            <a:ext cx="349373" cy="33996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11846BD-48E0-8C4C-B57B-8473EEB518A4}"/>
              </a:ext>
            </a:extLst>
          </p:cNvPr>
          <p:cNvCxnSpPr>
            <a:cxnSpLocks/>
          </p:cNvCxnSpPr>
          <p:nvPr/>
        </p:nvCxnSpPr>
        <p:spPr>
          <a:xfrm>
            <a:off x="5864034" y="4927146"/>
            <a:ext cx="482337" cy="36331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68474C40-74ED-E145-A70E-F81B94DE3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151FD87-2870-DD45-A453-6DA047E318E9}"/>
              </a:ext>
            </a:extLst>
          </p:cNvPr>
          <p:cNvSpPr txBox="1"/>
          <p:nvPr/>
        </p:nvSpPr>
        <p:spPr>
          <a:xfrm>
            <a:off x="8034978" y="255500"/>
            <a:ext cx="5341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2.35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47DD400-0D5F-7F4F-8079-F844A31D98D3}"/>
              </a:ext>
            </a:extLst>
          </p:cNvPr>
          <p:cNvSpPr txBox="1"/>
          <p:nvPr/>
        </p:nvSpPr>
        <p:spPr>
          <a:xfrm>
            <a:off x="8673054" y="307632"/>
            <a:ext cx="5341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2.65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A9504BC-8193-B641-91F3-61B6C2FCEA28}"/>
              </a:ext>
            </a:extLst>
          </p:cNvPr>
          <p:cNvSpPr txBox="1"/>
          <p:nvPr/>
        </p:nvSpPr>
        <p:spPr>
          <a:xfrm>
            <a:off x="9575693" y="374665"/>
            <a:ext cx="5341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3.05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304ACC0-2D05-6742-8F3C-5087422BFB22}"/>
              </a:ext>
            </a:extLst>
          </p:cNvPr>
          <p:cNvSpPr txBox="1"/>
          <p:nvPr/>
        </p:nvSpPr>
        <p:spPr>
          <a:xfrm>
            <a:off x="10711648" y="926615"/>
            <a:ext cx="797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0049C0"/>
                </a:solidFill>
              </a:rPr>
              <a:t># QSO</a:t>
            </a:r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8DF27C91-E4E6-6646-B2E7-393A2F6D8464}"/>
              </a:ext>
            </a:extLst>
          </p:cNvPr>
          <p:cNvSpPr/>
          <p:nvPr/>
        </p:nvSpPr>
        <p:spPr>
          <a:xfrm>
            <a:off x="10711647" y="926615"/>
            <a:ext cx="797013" cy="387695"/>
          </a:xfrm>
          <a:prstGeom prst="roundRect">
            <a:avLst>
              <a:gd name="adj" fmla="val 28667"/>
            </a:avLst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93631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39" grpId="0"/>
      <p:bldP spid="40" grpId="0"/>
      <p:bldP spid="41" grpId="0"/>
      <p:bldP spid="46" grpId="0"/>
      <p:bldP spid="4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319B11C-B587-D545-AEA7-412FD7DE4E54}"/>
                  </a:ext>
                </a:extLst>
              </p:cNvPr>
              <p:cNvSpPr txBox="1"/>
              <p:nvPr/>
            </p:nvSpPr>
            <p:spPr>
              <a:xfrm>
                <a:off x="659756" y="1659285"/>
                <a:ext cx="10733174" cy="44307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000" dirty="0"/>
                  <a:t>Calcul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sub>
                    </m:sSub>
                  </m:oMath>
                </a14:m>
                <a:endParaRPr lang="fr-FR" sz="2000" dirty="0"/>
              </a:p>
              <a:p>
                <a:endParaRPr lang="fr-FR" sz="2000" dirty="0"/>
              </a:p>
              <a:p>
                <a:endParaRPr lang="fr-FR" sz="2000" dirty="0"/>
              </a:p>
              <a:p>
                <a:endParaRPr lang="fr-FR" sz="2000" dirty="0"/>
              </a:p>
              <a:p>
                <a:endParaRPr lang="fr-FR" sz="2000" dirty="0"/>
              </a:p>
              <a:p>
                <a:endParaRPr lang="fr-FR" sz="2000" dirty="0"/>
              </a:p>
              <a:p>
                <a:endParaRPr lang="fr-FR" sz="2000" dirty="0"/>
              </a:p>
              <a:p>
                <a:endParaRPr lang="fr-FR" sz="2000" dirty="0"/>
              </a:p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e>
                    </m:acc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</m:d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RF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/>
                  <a:t> ajusté pour chaque quasar q</a:t>
                </a:r>
              </a:p>
              <a:p>
                <a:pPr marL="342900" indent="-342900">
                  <a:buFont typeface="Wingdings" pitchFamily="2" charset="2"/>
                  <a:buChar char="à"/>
                </a:pPr>
                <a:r>
                  <a:rPr lang="fr-FR" sz="2000" dirty="0"/>
                  <a:t>distorsions dans la fonction de corrélation </a:t>
                </a:r>
              </a:p>
              <a:p>
                <a:pPr marL="342900" indent="-342900">
                  <a:buFont typeface="Wingdings" pitchFamily="2" charset="2"/>
                  <a:buChar char="à"/>
                </a:pPr>
                <a:endParaRPr lang="fr-FR" sz="2000" dirty="0"/>
              </a:p>
              <a:p>
                <a:endParaRPr lang="fr-FR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000" dirty="0"/>
                  <a:t>Transformation explicite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sub>
                    </m:sSub>
                  </m:oMath>
                </a14:m>
                <a:endParaRPr lang="fr-FR" sz="2000" dirty="0"/>
              </a:p>
              <a:p>
                <a:r>
                  <a:rPr lang="fr-FR" sz="2000" dirty="0">
                    <a:sym typeface="Wingdings" pitchFamily="2" charset="2"/>
                  </a:rPr>
                  <a:t> distorsions modélisées avec la </a:t>
                </a:r>
                <a:r>
                  <a:rPr lang="fr-FR" sz="2000" dirty="0">
                    <a:solidFill>
                      <a:schemeClr val="accent4"/>
                    </a:solidFill>
                    <a:sym typeface="Wingdings" pitchFamily="2" charset="2"/>
                  </a:rPr>
                  <a:t>matrice de distorsion</a:t>
                </a:r>
                <a:endParaRPr lang="fr-FR" sz="20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319B11C-B587-D545-AEA7-412FD7DE4E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756" y="1659285"/>
                <a:ext cx="10733174" cy="4430700"/>
              </a:xfrm>
              <a:prstGeom prst="rect">
                <a:avLst/>
              </a:prstGeom>
              <a:blipFill>
                <a:blip r:embed="rId2"/>
                <a:stretch>
                  <a:fillRect l="-473" t="-571" b="-142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Picture 18">
            <a:extLst>
              <a:ext uri="{FF2B5EF4-FFF2-40B4-BE49-F238E27FC236}">
                <a16:creationId xmlns:a16="http://schemas.microsoft.com/office/drawing/2014/main" id="{22E03DDE-AADD-5E45-9E61-7816E34641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1767" y="3661268"/>
            <a:ext cx="3770477" cy="308889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909A9C1-04DA-9842-A673-4F03B71247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9306" y="38533"/>
            <a:ext cx="5577366" cy="312524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EC41C99-393C-4F41-896B-D0106829FA89}"/>
                  </a:ext>
                </a:extLst>
              </p:cNvPr>
              <p:cNvSpPr txBox="1"/>
              <p:nvPr/>
            </p:nvSpPr>
            <p:spPr>
              <a:xfrm>
                <a:off x="2086913" y="2260854"/>
                <a:ext cx="3157723" cy="7801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acc>
                            <m:accPr>
                              <m:chr m:val="̅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</m:d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RF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fr-FR" sz="200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EC41C99-393C-4F41-896B-D0106829FA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6913" y="2260854"/>
                <a:ext cx="3157723" cy="780150"/>
              </a:xfrm>
              <a:prstGeom prst="rect">
                <a:avLst/>
              </a:prstGeom>
              <a:blipFill>
                <a:blip r:embed="rId5"/>
                <a:stretch>
                  <a:fillRect b="-322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352559D-EDD9-3E49-9E50-E91528DA0649}"/>
              </a:ext>
            </a:extLst>
          </p:cNvPr>
          <p:cNvCxnSpPr>
            <a:cxnSpLocks/>
          </p:cNvCxnSpPr>
          <p:nvPr/>
        </p:nvCxnSpPr>
        <p:spPr>
          <a:xfrm flipH="1">
            <a:off x="3973939" y="1895110"/>
            <a:ext cx="896748" cy="37620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A190042-88C0-B744-9A84-FCE61F73AAB8}"/>
              </a:ext>
            </a:extLst>
          </p:cNvPr>
          <p:cNvSpPr txBox="1"/>
          <p:nvPr/>
        </p:nvSpPr>
        <p:spPr>
          <a:xfrm>
            <a:off x="4991491" y="1657552"/>
            <a:ext cx="579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flux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528DC2A-79B8-BB44-9EEA-A6900579C943}"/>
              </a:ext>
            </a:extLst>
          </p:cNvPr>
          <p:cNvCxnSpPr>
            <a:cxnSpLocks/>
          </p:cNvCxnSpPr>
          <p:nvPr/>
        </p:nvCxnSpPr>
        <p:spPr>
          <a:xfrm flipH="1" flipV="1">
            <a:off x="4130823" y="3049557"/>
            <a:ext cx="802927" cy="24634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9A4C105-FED9-9B46-BE9C-D176D06AD9EE}"/>
              </a:ext>
            </a:extLst>
          </p:cNvPr>
          <p:cNvSpPr txBox="1"/>
          <p:nvPr/>
        </p:nvSpPr>
        <p:spPr>
          <a:xfrm>
            <a:off x="4991491" y="3111234"/>
            <a:ext cx="2549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continuum du quasar q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93203AF-6DB4-9948-9C5E-4648F35D2E34}"/>
              </a:ext>
            </a:extLst>
          </p:cNvPr>
          <p:cNvCxnSpPr>
            <a:cxnSpLocks/>
          </p:cNvCxnSpPr>
          <p:nvPr/>
        </p:nvCxnSpPr>
        <p:spPr>
          <a:xfrm flipV="1">
            <a:off x="2812404" y="2958179"/>
            <a:ext cx="461704" cy="33772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D78933C9-530A-0E43-BA65-7D94EAF32110}"/>
              </a:ext>
            </a:extLst>
          </p:cNvPr>
          <p:cNvSpPr txBox="1"/>
          <p:nvPr/>
        </p:nvSpPr>
        <p:spPr>
          <a:xfrm>
            <a:off x="1460717" y="3251073"/>
            <a:ext cx="2472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transmission moyenne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79E06D-B54C-4F47-A5D0-05B6A204A6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8DE11F9-CAE1-8A49-B590-9F7D1F18FD51}"/>
              </a:ext>
            </a:extLst>
          </p:cNvPr>
          <p:cNvSpPr txBox="1"/>
          <p:nvPr/>
        </p:nvSpPr>
        <p:spPr>
          <a:xfrm>
            <a:off x="335666" y="254643"/>
            <a:ext cx="59488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II. Analyse des données </a:t>
            </a:r>
            <a:r>
              <a:rPr lang="fr-FR" sz="3200" b="1" dirty="0" err="1">
                <a:solidFill>
                  <a:schemeClr val="accent4"/>
                </a:solidFill>
              </a:rPr>
              <a:t>eBOSS</a:t>
            </a:r>
            <a:endParaRPr lang="fr-FR" sz="3200" b="1" dirty="0">
              <a:solidFill>
                <a:schemeClr val="accent4"/>
              </a:solidFill>
            </a:endParaRP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7A476F62-1E7E-F649-BA4A-C1BBEA100D95}"/>
              </a:ext>
            </a:extLst>
          </p:cNvPr>
          <p:cNvSpPr/>
          <p:nvPr/>
        </p:nvSpPr>
        <p:spPr>
          <a:xfrm>
            <a:off x="-238755" y="-167833"/>
            <a:ext cx="6692718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3A4575-6122-4249-B5A9-30B748D5EFE3}"/>
              </a:ext>
            </a:extLst>
          </p:cNvPr>
          <p:cNvSpPr txBox="1"/>
          <p:nvPr/>
        </p:nvSpPr>
        <p:spPr>
          <a:xfrm>
            <a:off x="4813380" y="6112295"/>
            <a:ext cx="18918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(Bautista et al. 2017)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427859E-4D28-5E4F-B0D7-2C43BFB69171}"/>
              </a:ext>
            </a:extLst>
          </p:cNvPr>
          <p:cNvSpPr txBox="1"/>
          <p:nvPr/>
        </p:nvSpPr>
        <p:spPr>
          <a:xfrm>
            <a:off x="8688421" y="3097184"/>
            <a:ext cx="34579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Crédits : du Mas des </a:t>
            </a:r>
            <a:r>
              <a:rPr lang="fr-FR" sz="1400" dirty="0" err="1"/>
              <a:t>Bourboux</a:t>
            </a:r>
            <a:r>
              <a:rPr lang="fr-FR" sz="1400" dirty="0"/>
              <a:t> et al 2020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6A2FB1F-0F7B-D84D-A7C8-4829A83B2F46}"/>
              </a:ext>
            </a:extLst>
          </p:cNvPr>
          <p:cNvSpPr/>
          <p:nvPr/>
        </p:nvSpPr>
        <p:spPr>
          <a:xfrm>
            <a:off x="10292315" y="3840919"/>
            <a:ext cx="1170271" cy="3896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B9B0747-CCC1-DE41-92C7-9F447AE76434}"/>
              </a:ext>
            </a:extLst>
          </p:cNvPr>
          <p:cNvGrpSpPr/>
          <p:nvPr/>
        </p:nvGrpSpPr>
        <p:grpSpPr>
          <a:xfrm>
            <a:off x="9152973" y="3915154"/>
            <a:ext cx="2139367" cy="369332"/>
            <a:chOff x="9195637" y="4338406"/>
            <a:chExt cx="2139367" cy="369332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7EF1598A-9E62-774F-B4B8-E90FA4D112E3}"/>
                    </a:ext>
                  </a:extLst>
                </p:cNvPr>
                <p:cNvSpPr/>
                <p:nvPr/>
              </p:nvSpPr>
              <p:spPr>
                <a:xfrm>
                  <a:off x="9195637" y="4338406"/>
                  <a:ext cx="2139367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𝜉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</m:d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["/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p>
                                    <m:r>
                                      <a:rPr lang="en-US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Mpc</m:t>
                                </m:r>
                              </m:e>
                            </m:d>
                          </m:e>
                          <m:sup>
                            <m:r>
                              <a:rPr lang="en-US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]</m:t>
                        </m:r>
                      </m:oMath>
                    </m:oMathPara>
                  </a14:m>
                  <a:endParaRPr lang="fr-FR" dirty="0"/>
                </a:p>
              </p:txBody>
            </p:sp>
          </mc:Choice>
          <mc:Fallback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7EF1598A-9E62-774F-B4B8-E90FA4D112E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95637" y="4338406"/>
                  <a:ext cx="2139367" cy="369332"/>
                </a:xfrm>
                <a:prstGeom prst="rect">
                  <a:avLst/>
                </a:prstGeom>
                <a:blipFill>
                  <a:blip r:embed="rId6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56E39DE7-FC40-9849-B002-998A49F25C9F}"/>
                </a:ext>
              </a:extLst>
            </p:cNvPr>
            <p:cNvSpPr/>
            <p:nvPr/>
          </p:nvSpPr>
          <p:spPr>
            <a:xfrm>
              <a:off x="9249626" y="4338406"/>
              <a:ext cx="2085377" cy="369332"/>
            </a:xfrm>
            <a:prstGeom prst="roundRect">
              <a:avLst>
                <a:gd name="adj" fmla="val 28667"/>
              </a:avLst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60B3B745-B4B2-1945-A967-E61064C636EB}"/>
              </a:ext>
            </a:extLst>
          </p:cNvPr>
          <p:cNvSpPr txBox="1"/>
          <p:nvPr/>
        </p:nvSpPr>
        <p:spPr>
          <a:xfrm>
            <a:off x="10145368" y="4656530"/>
            <a:ext cx="11624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>
                <a:solidFill>
                  <a:srgbClr val="0049C0"/>
                </a:solidFill>
              </a:rPr>
              <a:t>sans</a:t>
            </a:r>
            <a:br>
              <a:rPr lang="fr-FR" sz="1600" dirty="0">
                <a:solidFill>
                  <a:srgbClr val="0049C0"/>
                </a:solidFill>
              </a:rPr>
            </a:br>
            <a:r>
              <a:rPr lang="fr-FR" sz="1600" dirty="0">
                <a:solidFill>
                  <a:srgbClr val="0049C0"/>
                </a:solidFill>
              </a:rPr>
              <a:t>distorsions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41039F5-272D-6E4A-890B-3006CE93B923}"/>
              </a:ext>
            </a:extLst>
          </p:cNvPr>
          <p:cNvSpPr/>
          <p:nvPr/>
        </p:nvSpPr>
        <p:spPr>
          <a:xfrm>
            <a:off x="8369091" y="5674884"/>
            <a:ext cx="127791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solidFill>
                  <a:schemeClr val="accent5"/>
                </a:solidFill>
              </a:rPr>
              <a:t>avec</a:t>
            </a:r>
          </a:p>
          <a:p>
            <a:r>
              <a:rPr lang="fr-FR" dirty="0">
                <a:solidFill>
                  <a:schemeClr val="accent5"/>
                </a:solidFill>
              </a:rPr>
              <a:t>distorsions</a:t>
            </a:r>
          </a:p>
        </p:txBody>
      </p:sp>
    </p:spTree>
    <p:extLst>
      <p:ext uri="{BB962C8B-B14F-4D97-AF65-F5344CB8AC3E}">
        <p14:creationId xmlns:p14="http://schemas.microsoft.com/office/powerpoint/2010/main" val="2572355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 animBg="1"/>
      <p:bldP spid="12" grpId="0"/>
      <p:bldP spid="1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319B11C-B587-D545-AEA7-412FD7DE4E54}"/>
              </a:ext>
            </a:extLst>
          </p:cNvPr>
          <p:cNvSpPr txBox="1"/>
          <p:nvPr/>
        </p:nvSpPr>
        <p:spPr>
          <a:xfrm>
            <a:off x="659756" y="1659285"/>
            <a:ext cx="10733174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Calcul des corrélations </a:t>
            </a:r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r>
              <a:rPr lang="fr-FR" sz="2000" dirty="0"/>
              <a:t>+ matrice de covariance</a:t>
            </a:r>
          </a:p>
          <a:p>
            <a:r>
              <a:rPr lang="fr-FR" sz="2000" dirty="0"/>
              <a:t>+ matrice de distorsion</a:t>
            </a:r>
          </a:p>
          <a:p>
            <a:endParaRPr lang="fr-FR" sz="20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F8AFFA1-A676-C045-99C8-17C699F796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3930" y="2820859"/>
            <a:ext cx="2803172" cy="1575506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983C31DD-8CF5-B342-B5BD-F0AE4233F827}"/>
              </a:ext>
            </a:extLst>
          </p:cNvPr>
          <p:cNvGrpSpPr/>
          <p:nvPr/>
        </p:nvGrpSpPr>
        <p:grpSpPr>
          <a:xfrm>
            <a:off x="1571180" y="2820859"/>
            <a:ext cx="2803172" cy="1575506"/>
            <a:chOff x="1701095" y="2323205"/>
            <a:chExt cx="2803172" cy="157550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7105576-21BE-BA4A-863B-F903D75FF51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01095" y="2323205"/>
              <a:ext cx="2803172" cy="1492262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482CE91B-1B3D-944A-9FA2-608D725BB6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82960"/>
            <a:stretch/>
          </p:blipFill>
          <p:spPr>
            <a:xfrm>
              <a:off x="1701095" y="2323205"/>
              <a:ext cx="477661" cy="1575506"/>
            </a:xfrm>
            <a:prstGeom prst="rect">
              <a:avLst/>
            </a:prstGeom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E7213C41-D254-1F4F-AA8A-C63A8290E192}"/>
              </a:ext>
            </a:extLst>
          </p:cNvPr>
          <p:cNvSpPr txBox="1"/>
          <p:nvPr/>
        </p:nvSpPr>
        <p:spPr>
          <a:xfrm>
            <a:off x="1508999" y="2430981"/>
            <a:ext cx="29275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Auto-corrélation</a:t>
            </a:r>
            <a:r>
              <a:rPr lang="fr-FR" dirty="0"/>
              <a:t> Ly</a:t>
            </a:r>
            <a:r>
              <a:rPr lang="fr-FR" sz="2000" dirty="0"/>
              <a:t>⍺</a:t>
            </a:r>
            <a:r>
              <a:rPr lang="fr-FR" dirty="0"/>
              <a:t> x Ly</a:t>
            </a:r>
            <a:r>
              <a:rPr lang="fr-FR" sz="2000" dirty="0"/>
              <a:t>⍺</a:t>
            </a:r>
            <a:endParaRPr lang="fr-FR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37A227A-D386-2F44-85CA-05DCE3A49A3F}"/>
              </a:ext>
            </a:extLst>
          </p:cNvPr>
          <p:cNvSpPr txBox="1"/>
          <p:nvPr/>
        </p:nvSpPr>
        <p:spPr>
          <a:xfrm>
            <a:off x="6666285" y="2420749"/>
            <a:ext cx="32784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Corrélation croisée Ly</a:t>
            </a:r>
            <a:r>
              <a:rPr lang="fr-FR" sz="2000" dirty="0"/>
              <a:t>⍺</a:t>
            </a:r>
            <a:r>
              <a:rPr lang="fr-FR" dirty="0"/>
              <a:t> x QSO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622DDA-E30E-424A-9B9A-CAB481D1D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1D96F4C-FF04-1744-884A-9D861A2E2774}"/>
              </a:ext>
            </a:extLst>
          </p:cNvPr>
          <p:cNvSpPr txBox="1"/>
          <p:nvPr/>
        </p:nvSpPr>
        <p:spPr>
          <a:xfrm>
            <a:off x="335666" y="254643"/>
            <a:ext cx="59488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II. Analyse des données </a:t>
            </a:r>
            <a:r>
              <a:rPr lang="fr-FR" sz="3200" b="1" dirty="0" err="1">
                <a:solidFill>
                  <a:schemeClr val="accent4"/>
                </a:solidFill>
              </a:rPr>
              <a:t>eBOSS</a:t>
            </a:r>
            <a:endParaRPr lang="fr-FR" sz="3200" b="1" dirty="0">
              <a:solidFill>
                <a:schemeClr val="accent4"/>
              </a:solidFill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9BD07730-5618-974E-A3A4-B8478FA0470C}"/>
              </a:ext>
            </a:extLst>
          </p:cNvPr>
          <p:cNvSpPr/>
          <p:nvPr/>
        </p:nvSpPr>
        <p:spPr>
          <a:xfrm>
            <a:off x="-238755" y="-167833"/>
            <a:ext cx="6692718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96910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319B11C-B587-D545-AEA7-412FD7DE4E54}"/>
              </a:ext>
            </a:extLst>
          </p:cNvPr>
          <p:cNvSpPr txBox="1"/>
          <p:nvPr/>
        </p:nvSpPr>
        <p:spPr>
          <a:xfrm>
            <a:off x="659756" y="1659285"/>
            <a:ext cx="10733174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Modélisation des corrélations</a:t>
            </a:r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251705-C69C-CE40-8F66-F49DF62239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239" y="2153357"/>
            <a:ext cx="7503583" cy="58636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BA7F613-6F6D-F64F-8F9C-E850D4A9A859}"/>
              </a:ext>
            </a:extLst>
          </p:cNvPr>
          <p:cNvSpPr txBox="1"/>
          <p:nvPr/>
        </p:nvSpPr>
        <p:spPr>
          <a:xfrm>
            <a:off x="659756" y="3379541"/>
            <a:ext cx="14830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biais et beta</a:t>
            </a:r>
          </a:p>
          <a:p>
            <a:r>
              <a:rPr lang="fr-FR" dirty="0"/>
              <a:t>traceur i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062081A-9612-B445-8B5C-4138360AB381}"/>
              </a:ext>
            </a:extLst>
          </p:cNvPr>
          <p:cNvSpPr txBox="1"/>
          <p:nvPr/>
        </p:nvSpPr>
        <p:spPr>
          <a:xfrm>
            <a:off x="2389261" y="3795117"/>
            <a:ext cx="14830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biais et beta</a:t>
            </a:r>
          </a:p>
          <a:p>
            <a:r>
              <a:rPr lang="fr-FR" dirty="0"/>
              <a:t>traceur j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836C4BA-6D62-7140-918A-AC8CB1242A11}"/>
              </a:ext>
            </a:extLst>
          </p:cNvPr>
          <p:cNvCxnSpPr>
            <a:cxnSpLocks/>
          </p:cNvCxnSpPr>
          <p:nvPr/>
        </p:nvCxnSpPr>
        <p:spPr>
          <a:xfrm flipV="1">
            <a:off x="1279132" y="2630311"/>
            <a:ext cx="1407624" cy="72899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BB7DD2A-4448-C64F-AA5B-CED5D7D635A8}"/>
              </a:ext>
            </a:extLst>
          </p:cNvPr>
          <p:cNvCxnSpPr>
            <a:cxnSpLocks/>
          </p:cNvCxnSpPr>
          <p:nvPr/>
        </p:nvCxnSpPr>
        <p:spPr>
          <a:xfrm flipV="1">
            <a:off x="1772080" y="2671033"/>
            <a:ext cx="2100279" cy="77094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F131786-2612-0F45-A143-13921D246EDA}"/>
              </a:ext>
            </a:extLst>
          </p:cNvPr>
          <p:cNvCxnSpPr>
            <a:cxnSpLocks/>
          </p:cNvCxnSpPr>
          <p:nvPr/>
        </p:nvCxnSpPr>
        <p:spPr>
          <a:xfrm flipV="1">
            <a:off x="2877890" y="2716233"/>
            <a:ext cx="252920" cy="107786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4DB2BC2-6468-3743-B6D2-3092C73D7F90}"/>
              </a:ext>
            </a:extLst>
          </p:cNvPr>
          <p:cNvCxnSpPr>
            <a:cxnSpLocks/>
          </p:cNvCxnSpPr>
          <p:nvPr/>
        </p:nvCxnSpPr>
        <p:spPr>
          <a:xfrm flipV="1">
            <a:off x="3428305" y="2683995"/>
            <a:ext cx="1967784" cy="111010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ABF5507C-9279-B547-BE19-4E650DCE6162}"/>
              </a:ext>
            </a:extLst>
          </p:cNvPr>
          <p:cNvSpPr txBox="1"/>
          <p:nvPr/>
        </p:nvSpPr>
        <p:spPr>
          <a:xfrm>
            <a:off x="5038859" y="3702706"/>
            <a:ext cx="23423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spectre de puissance</a:t>
            </a:r>
          </a:p>
          <a:p>
            <a:r>
              <a:rPr lang="fr-FR" dirty="0"/>
              <a:t>quasi-linéaire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96159E0-6BE5-594A-A3DC-4FF5EEC7FC33}"/>
              </a:ext>
            </a:extLst>
          </p:cNvPr>
          <p:cNvCxnSpPr>
            <a:cxnSpLocks/>
            <a:stCxn id="27" idx="0"/>
          </p:cNvCxnSpPr>
          <p:nvPr/>
        </p:nvCxnSpPr>
        <p:spPr>
          <a:xfrm flipV="1">
            <a:off x="6210013" y="2739718"/>
            <a:ext cx="235943" cy="962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6C0ED53-826A-D745-AE62-B20DA3F5077D}"/>
              </a:ext>
            </a:extLst>
          </p:cNvPr>
          <p:cNvCxnSpPr>
            <a:cxnSpLocks/>
          </p:cNvCxnSpPr>
          <p:nvPr/>
        </p:nvCxnSpPr>
        <p:spPr>
          <a:xfrm flipH="1" flipV="1">
            <a:off x="7514539" y="2735576"/>
            <a:ext cx="777555" cy="144747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1872BDCC-28FC-DE44-BBCC-E85D00A0BF67}"/>
              </a:ext>
            </a:extLst>
          </p:cNvPr>
          <p:cNvSpPr txBox="1"/>
          <p:nvPr/>
        </p:nvSpPr>
        <p:spPr>
          <a:xfrm>
            <a:off x="7514538" y="4183053"/>
            <a:ext cx="20377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non-linéarités des</a:t>
            </a:r>
          </a:p>
          <a:p>
            <a:r>
              <a:rPr lang="fr-FR" dirty="0"/>
              <a:t>petites échelles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517C9F71-C7ED-E24E-8D52-5CD8B24C80B2}"/>
              </a:ext>
            </a:extLst>
          </p:cNvPr>
          <p:cNvCxnSpPr>
            <a:cxnSpLocks/>
          </p:cNvCxnSpPr>
          <p:nvPr/>
        </p:nvCxnSpPr>
        <p:spPr>
          <a:xfrm flipH="1" flipV="1">
            <a:off x="8583123" y="2683996"/>
            <a:ext cx="1219616" cy="69554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B38B2611-DD8D-0C4C-A9D4-D5F54E4F4840}"/>
              </a:ext>
            </a:extLst>
          </p:cNvPr>
          <p:cNvSpPr txBox="1"/>
          <p:nvPr/>
        </p:nvSpPr>
        <p:spPr>
          <a:xfrm>
            <a:off x="9403040" y="3391359"/>
            <a:ext cx="25731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binning</a:t>
            </a:r>
            <a:r>
              <a:rPr lang="fr-FR" dirty="0"/>
              <a:t> de la</a:t>
            </a:r>
          </a:p>
          <a:p>
            <a:r>
              <a:rPr lang="fr-FR" dirty="0"/>
              <a:t>fonction de corrélation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BB469E-DEB5-4A4A-B299-A3957EC56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EDA6E97-5E9F-4043-99F3-95003D06E0DA}"/>
              </a:ext>
            </a:extLst>
          </p:cNvPr>
          <p:cNvSpPr txBox="1"/>
          <p:nvPr/>
        </p:nvSpPr>
        <p:spPr>
          <a:xfrm>
            <a:off x="335666" y="254643"/>
            <a:ext cx="59488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II. Analyse des données </a:t>
            </a:r>
            <a:r>
              <a:rPr lang="fr-FR" sz="3200" b="1" dirty="0" err="1">
                <a:solidFill>
                  <a:schemeClr val="accent4"/>
                </a:solidFill>
              </a:rPr>
              <a:t>eBOSS</a:t>
            </a:r>
            <a:endParaRPr lang="fr-FR" sz="3200" b="1" dirty="0">
              <a:solidFill>
                <a:schemeClr val="accent4"/>
              </a:solidFill>
            </a:endParaRP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5FA831D0-874E-A740-A1C8-3A7F3241F3BD}"/>
              </a:ext>
            </a:extLst>
          </p:cNvPr>
          <p:cNvSpPr/>
          <p:nvPr/>
        </p:nvSpPr>
        <p:spPr>
          <a:xfrm>
            <a:off x="-238755" y="-167833"/>
            <a:ext cx="6692718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9175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4" grpId="0"/>
      <p:bldP spid="27" grpId="0"/>
      <p:bldP spid="33" grpId="0"/>
      <p:bldP spid="3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319B11C-B587-D545-AEA7-412FD7DE4E54}"/>
                  </a:ext>
                </a:extLst>
              </p:cNvPr>
              <p:cNvSpPr txBox="1"/>
              <p:nvPr/>
            </p:nvSpPr>
            <p:spPr>
              <a:xfrm>
                <a:off x="659756" y="1659285"/>
                <a:ext cx="10733174" cy="50475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000" dirty="0"/>
                  <a:t>Modélisation des HCD (High </a:t>
                </a:r>
                <a:r>
                  <a:rPr lang="fr-FR" sz="2000" dirty="0" err="1"/>
                  <a:t>Column</a:t>
                </a:r>
                <a:r>
                  <a:rPr lang="fr-FR" sz="2000" dirty="0"/>
                  <a:t> </a:t>
                </a:r>
                <a:r>
                  <a:rPr lang="fr-FR" sz="2000" dirty="0" err="1"/>
                  <a:t>Density</a:t>
                </a:r>
                <a:r>
                  <a:rPr lang="fr-FR" sz="2000" dirty="0"/>
                  <a:t> </a:t>
                </a:r>
                <a:r>
                  <a:rPr lang="fr-FR" sz="2000" dirty="0" err="1"/>
                  <a:t>systems</a:t>
                </a:r>
                <a:r>
                  <a:rPr lang="fr-FR" sz="2000" dirty="0"/>
                  <a:t>)</a:t>
                </a:r>
              </a:p>
              <a:p>
                <a:endParaRPr lang="fr-FR" sz="2000" dirty="0"/>
              </a:p>
              <a:p>
                <a:r>
                  <a:rPr lang="fr-FR" sz="2000" dirty="0"/>
                  <a:t>HCD avec densité de colonne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𝐻𝐼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&gt;20.3</m:t>
                        </m:r>
                      </m:e>
                    </m:func>
                  </m:oMath>
                </a14:m>
                <a:r>
                  <a:rPr lang="fr-FR" sz="2000" dirty="0"/>
                  <a:t> </a:t>
                </a:r>
                <a:r>
                  <a:rPr lang="fr-FR" sz="2000" dirty="0">
                    <a:solidFill>
                      <a:schemeClr val="accent4"/>
                    </a:solidFill>
                  </a:rPr>
                  <a:t>masqués</a:t>
                </a:r>
              </a:p>
              <a:p>
                <a:r>
                  <a:rPr lang="fr-FR" sz="2000" dirty="0"/>
                  <a:t>HCD avec densité de colonne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𝐻𝐼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20.3</m:t>
                        </m:r>
                      </m:e>
                    </m:func>
                  </m:oMath>
                </a14:m>
                <a:r>
                  <a:rPr lang="fr-FR" sz="2000" dirty="0"/>
                  <a:t> </a:t>
                </a:r>
                <a:r>
                  <a:rPr lang="fr-FR" sz="2000" dirty="0">
                    <a:solidFill>
                      <a:schemeClr val="accent4"/>
                    </a:solidFill>
                  </a:rPr>
                  <a:t>modélisés</a:t>
                </a:r>
              </a:p>
              <a:p>
                <a:endParaRPr lang="fr-FR" sz="2000" dirty="0"/>
              </a:p>
              <a:p>
                <a:endParaRPr lang="fr-FR" sz="2000" dirty="0"/>
              </a:p>
              <a:p>
                <a:endParaRPr lang="fr-FR" sz="2000" dirty="0"/>
              </a:p>
              <a:p>
                <a:r>
                  <a:rPr lang="fr-FR" sz="2000" dirty="0"/>
                  <a:t>Contribution du Ly</a:t>
                </a:r>
                <a:r>
                  <a:rPr lang="fr-FR" sz="2200" dirty="0"/>
                  <a:t>⍺</a:t>
                </a:r>
                <a:r>
                  <a:rPr lang="fr-FR" sz="2000" dirty="0"/>
                  <a:t> et des HCD au biais : </a:t>
                </a:r>
              </a:p>
              <a:p>
                <a:endParaRPr lang="fr-FR" sz="2000" dirty="0"/>
              </a:p>
              <a:p>
                <a:endParaRPr lang="fr-FR" sz="2000" dirty="0"/>
              </a:p>
              <a:p>
                <a:endParaRPr lang="fr-FR" sz="2000" dirty="0"/>
              </a:p>
              <a:p>
                <a:endParaRPr lang="fr-FR" sz="2000" dirty="0"/>
              </a:p>
              <a:p>
                <a:endParaRPr lang="fr-FR" sz="2000" dirty="0"/>
              </a:p>
              <a:p>
                <a:endParaRPr lang="fr-FR" sz="2000" dirty="0"/>
              </a:p>
              <a:p>
                <a:endParaRPr lang="fr-FR" sz="2000" dirty="0"/>
              </a:p>
              <a:p>
                <a:endParaRPr lang="fr-FR" sz="20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319B11C-B587-D545-AEA7-412FD7DE4E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756" y="1659285"/>
                <a:ext cx="10733174" cy="5047536"/>
              </a:xfrm>
              <a:prstGeom prst="rect">
                <a:avLst/>
              </a:prstGeom>
              <a:blipFill>
                <a:blip r:embed="rId2"/>
                <a:stretch>
                  <a:fillRect l="-473" t="-50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CB31C333-E41C-5946-A361-51350BC1234B}"/>
              </a:ext>
            </a:extLst>
          </p:cNvPr>
          <p:cNvSpPr txBox="1"/>
          <p:nvPr/>
        </p:nvSpPr>
        <p:spPr>
          <a:xfrm>
            <a:off x="4397978" y="4737462"/>
            <a:ext cx="17043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(Rogers et al 2018)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4A44B170-ED6D-814C-970F-BC025330E7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0755" y="2967266"/>
            <a:ext cx="5075579" cy="3724236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404FE0A-4414-AC4B-9FC2-2AED2358ED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5243CCD-BDCE-0D44-A3B0-88244820BAE7}"/>
              </a:ext>
            </a:extLst>
          </p:cNvPr>
          <p:cNvSpPr txBox="1"/>
          <p:nvPr/>
        </p:nvSpPr>
        <p:spPr>
          <a:xfrm>
            <a:off x="335666" y="254643"/>
            <a:ext cx="59488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II. Analyse des données </a:t>
            </a:r>
            <a:r>
              <a:rPr lang="fr-FR" sz="3200" b="1" dirty="0" err="1">
                <a:solidFill>
                  <a:schemeClr val="accent4"/>
                </a:solidFill>
              </a:rPr>
              <a:t>eBOSS</a:t>
            </a:r>
            <a:endParaRPr lang="fr-FR" sz="3200" b="1" dirty="0">
              <a:solidFill>
                <a:schemeClr val="accent4"/>
              </a:solidFill>
            </a:endParaRP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A145E130-E248-FF4E-8338-C6891D8BC6CC}"/>
              </a:ext>
            </a:extLst>
          </p:cNvPr>
          <p:cNvSpPr/>
          <p:nvPr/>
        </p:nvSpPr>
        <p:spPr>
          <a:xfrm>
            <a:off x="-238755" y="-167833"/>
            <a:ext cx="6692718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7F2716E-5518-7C42-BF39-046878D81D25}"/>
              </a:ext>
            </a:extLst>
          </p:cNvPr>
          <p:cNvSpPr/>
          <p:nvPr/>
        </p:nvSpPr>
        <p:spPr>
          <a:xfrm>
            <a:off x="11597833" y="5000263"/>
            <a:ext cx="258501" cy="5787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6EA799-E96F-204A-8FED-FBC6B9D3AC18}"/>
              </a:ext>
            </a:extLst>
          </p:cNvPr>
          <p:cNvSpPr txBox="1"/>
          <p:nvPr/>
        </p:nvSpPr>
        <p:spPr>
          <a:xfrm rot="16200000">
            <a:off x="11436594" y="5135740"/>
            <a:ext cx="5196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FF0000">
                    <a:alpha val="58000"/>
                  </a:srgbClr>
                </a:solidFill>
              </a:rPr>
              <a:t>HCD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ECBBA96-AA14-D04E-9E0B-878C7988A345}"/>
                  </a:ext>
                </a:extLst>
              </p:cNvPr>
              <p:cNvSpPr txBox="1"/>
              <p:nvPr/>
            </p:nvSpPr>
            <p:spPr>
              <a:xfrm>
                <a:off x="2511087" y="5589653"/>
                <a:ext cx="4198585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HCD</m:t>
                        </m:r>
                      </m:sub>
                    </m:sSub>
                  </m:oMath>
                </a14:m>
                <a:r>
                  <a:rPr lang="fr-FR" dirty="0"/>
                  <a:t> : 	taille caractéristique des HCD</a:t>
                </a:r>
              </a:p>
              <a:p>
                <a:r>
                  <a:rPr lang="fr-FR" dirty="0"/>
                  <a:t>		masqués fixée à 10 </a:t>
                </a:r>
                <a:r>
                  <a:rPr lang="fr-FR" dirty="0" err="1"/>
                  <a:t>Mpc</a:t>
                </a:r>
                <a:r>
                  <a:rPr lang="fr-FR" dirty="0"/>
                  <a:t>/h</a:t>
                </a: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ECBBA96-AA14-D04E-9E0B-878C7988A3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1087" y="5589653"/>
                <a:ext cx="4198585" cy="646331"/>
              </a:xfrm>
              <a:prstGeom prst="rect">
                <a:avLst/>
              </a:prstGeom>
              <a:blipFill>
                <a:blip r:embed="rId4"/>
                <a:stretch>
                  <a:fillRect t="-3846" b="-1153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Picture 18">
            <a:extLst>
              <a:ext uri="{FF2B5EF4-FFF2-40B4-BE49-F238E27FC236}">
                <a16:creationId xmlns:a16="http://schemas.microsoft.com/office/drawing/2014/main" id="{F2F9BB03-BB17-644B-A5E1-97C6083F4E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5453" y="4474609"/>
            <a:ext cx="3194243" cy="446574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79377FA1-6144-9A4E-8712-CB55653F21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5454" y="4868446"/>
            <a:ext cx="3194243" cy="577947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1A72573F-A1E7-BE47-A044-FC1223C63E8E}"/>
              </a:ext>
            </a:extLst>
          </p:cNvPr>
          <p:cNvSpPr txBox="1"/>
          <p:nvPr/>
        </p:nvSpPr>
        <p:spPr>
          <a:xfrm>
            <a:off x="9743562" y="3714368"/>
            <a:ext cx="13083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/>
              <a:t>spectre QSO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DBD5568-BDAA-6E42-8079-3BABE462E681}"/>
              </a:ext>
            </a:extLst>
          </p:cNvPr>
          <p:cNvSpPr/>
          <p:nvPr/>
        </p:nvSpPr>
        <p:spPr>
          <a:xfrm>
            <a:off x="9472550" y="5728788"/>
            <a:ext cx="236324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600" dirty="0">
                <a:solidFill>
                  <a:srgbClr val="FF0000"/>
                </a:solidFill>
              </a:rPr>
              <a:t>profile d’absorption</a:t>
            </a:r>
          </a:p>
          <a:p>
            <a:r>
              <a:rPr lang="fr-FR" sz="1600" dirty="0">
                <a:solidFill>
                  <a:srgbClr val="FF0000"/>
                </a:solidFill>
              </a:rPr>
              <a:t>du HCD</a:t>
            </a:r>
          </a:p>
        </p:txBody>
      </p:sp>
    </p:spTree>
    <p:extLst>
      <p:ext uri="{BB962C8B-B14F-4D97-AF65-F5344CB8AC3E}">
        <p14:creationId xmlns:p14="http://schemas.microsoft.com/office/powerpoint/2010/main" val="1315874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F08B297C-78E3-5C45-B3CC-7493E53871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1856" y="3876733"/>
            <a:ext cx="5761217" cy="2971575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2DC399E8-875E-7548-AB8C-0DA5EF82EE93}"/>
              </a:ext>
            </a:extLst>
          </p:cNvPr>
          <p:cNvSpPr txBox="1"/>
          <p:nvPr/>
        </p:nvSpPr>
        <p:spPr>
          <a:xfrm>
            <a:off x="659756" y="1659285"/>
            <a:ext cx="1073317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Modélisation de la corrélation Ly</a:t>
            </a:r>
            <a:r>
              <a:rPr lang="fr-FR" sz="2200" dirty="0"/>
              <a:t>⍺</a:t>
            </a:r>
            <a:r>
              <a:rPr lang="fr-FR" sz="2000" dirty="0"/>
              <a:t> x Ly</a:t>
            </a:r>
            <a:r>
              <a:rPr lang="fr-FR" sz="2200" dirty="0"/>
              <a:t>⍺</a:t>
            </a:r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FEF656-78A0-6343-8364-8F5563E7AD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8077" y="2342989"/>
            <a:ext cx="4726409" cy="908532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AB32BDE-20B0-9540-B01E-03F0C49E8B52}"/>
              </a:ext>
            </a:extLst>
          </p:cNvPr>
          <p:cNvCxnSpPr>
            <a:cxnSpLocks/>
          </p:cNvCxnSpPr>
          <p:nvPr/>
        </p:nvCxnSpPr>
        <p:spPr>
          <a:xfrm flipV="1">
            <a:off x="2523281" y="2927590"/>
            <a:ext cx="1407624" cy="72899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1E86E84-9794-5449-B1F4-5D4B9A4C2864}"/>
              </a:ext>
            </a:extLst>
          </p:cNvPr>
          <p:cNvSpPr txBox="1"/>
          <p:nvPr/>
        </p:nvSpPr>
        <p:spPr>
          <a:xfrm>
            <a:off x="1261269" y="3644003"/>
            <a:ext cx="1181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FFT[P(k)]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83B8D36-9200-4543-AD42-224F830BDD00}"/>
              </a:ext>
            </a:extLst>
          </p:cNvPr>
          <p:cNvSpPr txBox="1"/>
          <p:nvPr/>
        </p:nvSpPr>
        <p:spPr>
          <a:xfrm>
            <a:off x="6892201" y="3415327"/>
            <a:ext cx="4018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corrélations des métaux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1383FD5-FD75-7944-9FD2-C2636C476905}"/>
              </a:ext>
            </a:extLst>
          </p:cNvPr>
          <p:cNvCxnSpPr>
            <a:cxnSpLocks/>
          </p:cNvCxnSpPr>
          <p:nvPr/>
        </p:nvCxnSpPr>
        <p:spPr>
          <a:xfrm flipH="1" flipV="1">
            <a:off x="6528122" y="2977893"/>
            <a:ext cx="752354" cy="46156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B4F4E6F-A8C6-AC4B-8341-DE97E47A35C8}"/>
              </a:ext>
            </a:extLst>
          </p:cNvPr>
          <p:cNvCxnSpPr>
            <a:cxnSpLocks/>
          </p:cNvCxnSpPr>
          <p:nvPr/>
        </p:nvCxnSpPr>
        <p:spPr>
          <a:xfrm flipH="1">
            <a:off x="7661917" y="2057400"/>
            <a:ext cx="959569" cy="42698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98038A62-2C78-8D43-B397-D43F768B1A4A}"/>
              </a:ext>
            </a:extLst>
          </p:cNvPr>
          <p:cNvSpPr txBox="1"/>
          <p:nvPr/>
        </p:nvSpPr>
        <p:spPr>
          <a:xfrm>
            <a:off x="8730753" y="1561054"/>
            <a:ext cx="20487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corrélations induites par la soustraction du fond du ciel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9761937-C396-DC4A-990F-C2BCF1B308D9}"/>
              </a:ext>
            </a:extLst>
          </p:cNvPr>
          <p:cNvSpPr/>
          <p:nvPr/>
        </p:nvSpPr>
        <p:spPr>
          <a:xfrm>
            <a:off x="6041817" y="2210782"/>
            <a:ext cx="400939" cy="2834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D1B731-82AF-5246-9DDD-7677C8917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17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17A6781-22C9-AB4B-9580-BF99CF4B6BD2}"/>
              </a:ext>
            </a:extLst>
          </p:cNvPr>
          <p:cNvCxnSpPr>
            <a:cxnSpLocks/>
          </p:cNvCxnSpPr>
          <p:nvPr/>
        </p:nvCxnSpPr>
        <p:spPr>
          <a:xfrm>
            <a:off x="3861853" y="4133057"/>
            <a:ext cx="0" cy="2349037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C2D8AE2-BAE2-5249-AED6-3618882F6C37}"/>
              </a:ext>
            </a:extLst>
          </p:cNvPr>
          <p:cNvSpPr txBox="1"/>
          <p:nvPr/>
        </p:nvSpPr>
        <p:spPr>
          <a:xfrm>
            <a:off x="3861853" y="4468577"/>
            <a:ext cx="4587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/>
              <a:t>SiII</a:t>
            </a:r>
            <a:endParaRPr lang="fr-FR" sz="1600" dirty="0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904FEB4B-330F-DF45-87B3-CA51CA9A39EA}"/>
              </a:ext>
            </a:extLst>
          </p:cNvPr>
          <p:cNvCxnSpPr>
            <a:cxnSpLocks/>
          </p:cNvCxnSpPr>
          <p:nvPr/>
        </p:nvCxnSpPr>
        <p:spPr>
          <a:xfrm>
            <a:off x="2985553" y="4133057"/>
            <a:ext cx="0" cy="2349037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E1E74566-3AC5-DB4C-AE25-FF8843A45AE0}"/>
              </a:ext>
            </a:extLst>
          </p:cNvPr>
          <p:cNvSpPr txBox="1"/>
          <p:nvPr/>
        </p:nvSpPr>
        <p:spPr>
          <a:xfrm>
            <a:off x="2985553" y="4249553"/>
            <a:ext cx="5164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/>
              <a:t>SiIII</a:t>
            </a:r>
            <a:endParaRPr lang="fr-FR" sz="16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3C08ABA-D2DA-4D40-9BF8-764D66B6E8DA}"/>
                  </a:ext>
                </a:extLst>
              </p:cNvPr>
              <p:cNvSpPr txBox="1"/>
              <p:nvPr/>
            </p:nvSpPr>
            <p:spPr>
              <a:xfrm>
                <a:off x="7551340" y="4588107"/>
                <a:ext cx="182114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0.95&lt; 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&lt;1</m:t>
                    </m:r>
                  </m:oMath>
                </a14:m>
                <a:endParaRPr lang="fr-FR" dirty="0">
                  <a:solidFill>
                    <a:srgbClr val="FF0000"/>
                  </a:solidFill>
                </a:endParaRPr>
              </a:p>
              <a:p>
                <a:r>
                  <a:rPr lang="fr-FR" dirty="0">
                    <a:solidFill>
                      <a:srgbClr val="FF0000"/>
                    </a:solidFill>
                  </a:rPr>
                  <a:t>données </a:t>
                </a:r>
                <a:r>
                  <a:rPr lang="fr-FR" dirty="0" err="1">
                    <a:solidFill>
                      <a:srgbClr val="FF0000"/>
                    </a:solidFill>
                  </a:rPr>
                  <a:t>eBOSS</a:t>
                </a:r>
                <a:endParaRPr lang="fr-FR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3C08ABA-D2DA-4D40-9BF8-764D66B6E8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1340" y="4588107"/>
                <a:ext cx="1821140" cy="646331"/>
              </a:xfrm>
              <a:prstGeom prst="rect">
                <a:avLst/>
              </a:prstGeom>
              <a:blipFill>
                <a:blip r:embed="rId4"/>
                <a:stretch>
                  <a:fillRect l="-2778" b="-1346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9A23C13-C235-BE4B-9218-DB4E4C23A7C1}"/>
                  </a:ext>
                </a:extLst>
              </p:cNvPr>
              <p:cNvSpPr txBox="1"/>
              <p:nvPr/>
            </p:nvSpPr>
            <p:spPr>
              <a:xfrm>
                <a:off x="8075315" y="5409807"/>
                <a:ext cx="1893788" cy="78079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>
                    <a:ea typeface="Cambria Math" panose="02040503050406030204" pitchFamily="18" charset="0"/>
                  </a:rPr>
                  <a:t>avec </a:t>
                </a:r>
                <a14:m>
                  <m:oMath xmlns:m="http://schemas.openxmlformats.org/officeDocument/2006/math">
                    <m:r>
                      <a:rPr lang="fr-FR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∥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fr-FR" dirty="0"/>
              </a:p>
              <a:p>
                <a:r>
                  <a:rPr lang="fr-FR" dirty="0"/>
                  <a:t>	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   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cos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fr-FR" dirty="0"/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9A23C13-C235-BE4B-9218-DB4E4C23A7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5315" y="5409807"/>
                <a:ext cx="1893788" cy="780791"/>
              </a:xfrm>
              <a:prstGeom prst="rect">
                <a:avLst/>
              </a:prstGeom>
              <a:blipFill>
                <a:blip r:embed="rId5"/>
                <a:stretch>
                  <a:fillRect l="-3356" b="-806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8" name="Group 57">
            <a:extLst>
              <a:ext uri="{FF2B5EF4-FFF2-40B4-BE49-F238E27FC236}">
                <a16:creationId xmlns:a16="http://schemas.microsoft.com/office/drawing/2014/main" id="{AD712EEB-757C-3344-B784-FE1058F9DC8A}"/>
              </a:ext>
            </a:extLst>
          </p:cNvPr>
          <p:cNvGrpSpPr/>
          <p:nvPr/>
        </p:nvGrpSpPr>
        <p:grpSpPr>
          <a:xfrm>
            <a:off x="9816233" y="4106011"/>
            <a:ext cx="2357750" cy="2185407"/>
            <a:chOff x="9876442" y="4240426"/>
            <a:chExt cx="2357750" cy="2185407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BE335DAC-286A-B24A-B45C-F0228FA437EF}"/>
                </a:ext>
              </a:extLst>
            </p:cNvPr>
            <p:cNvCxnSpPr>
              <a:cxnSpLocks/>
            </p:cNvCxnSpPr>
            <p:nvPr/>
          </p:nvCxnSpPr>
          <p:spPr>
            <a:xfrm>
              <a:off x="10910272" y="4418830"/>
              <a:ext cx="0" cy="2007003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CED2D5AF-4B3C-F442-A1CD-54E36419A6B0}"/>
                </a:ext>
              </a:extLst>
            </p:cNvPr>
            <p:cNvCxnSpPr>
              <a:cxnSpLocks/>
            </p:cNvCxnSpPr>
            <p:nvPr/>
          </p:nvCxnSpPr>
          <p:spPr>
            <a:xfrm>
              <a:off x="9876442" y="5422331"/>
              <a:ext cx="2125058" cy="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A7E0AC5A-27B4-944D-88BD-EEEE6E2CBD77}"/>
                    </a:ext>
                  </a:extLst>
                </p:cNvPr>
                <p:cNvSpPr txBox="1"/>
                <p:nvPr/>
              </p:nvSpPr>
              <p:spPr>
                <a:xfrm>
                  <a:off x="10480144" y="4240426"/>
                  <a:ext cx="425308" cy="3752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∥</m:t>
                            </m:r>
                          </m:sub>
                        </m:sSub>
                      </m:oMath>
                    </m:oMathPara>
                  </a14:m>
                  <a:endParaRPr lang="fr-FR" dirty="0"/>
                </a:p>
              </p:txBody>
            </p:sp>
          </mc:Choice>
          <mc:Fallback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A7E0AC5A-27B4-944D-88BD-EEEE6E2CBD7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80144" y="4240426"/>
                  <a:ext cx="425308" cy="375231"/>
                </a:xfrm>
                <a:prstGeom prst="rect">
                  <a:avLst/>
                </a:prstGeom>
                <a:blipFill>
                  <a:blip r:embed="rId6"/>
                  <a:stretch>
                    <a:fillRect b="-3226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5F1AC286-6FB8-BE47-B23E-349F3EC49232}"/>
                    </a:ext>
                  </a:extLst>
                </p:cNvPr>
                <p:cNvSpPr txBox="1"/>
                <p:nvPr/>
              </p:nvSpPr>
              <p:spPr>
                <a:xfrm>
                  <a:off x="11768808" y="5430871"/>
                  <a:ext cx="46538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⊥</m:t>
                            </m:r>
                          </m:sub>
                        </m:sSub>
                      </m:oMath>
                    </m:oMathPara>
                  </a14:m>
                  <a:endParaRPr lang="fr-FR" dirty="0"/>
                </a:p>
              </p:txBody>
            </p:sp>
          </mc:Choice>
          <mc:Fallback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5F1AC286-6FB8-BE47-B23E-349F3EC4923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768808" y="5430871"/>
                  <a:ext cx="465384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8A40AD7A-2EB8-9B44-A980-0DE53D8F09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915092" y="4692695"/>
              <a:ext cx="410764" cy="738176"/>
            </a:xfrm>
            <a:prstGeom prst="line">
              <a:avLst/>
            </a:prstGeom>
            <a:ln w="222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C2A4EF94-4CEC-B042-AF80-CBD8D956DA8F}"/>
                </a:ext>
              </a:extLst>
            </p:cNvPr>
            <p:cNvCxnSpPr/>
            <p:nvPr/>
          </p:nvCxnSpPr>
          <p:spPr>
            <a:xfrm flipH="1">
              <a:off x="10905452" y="4692695"/>
              <a:ext cx="420404" cy="0"/>
            </a:xfrm>
            <a:prstGeom prst="line">
              <a:avLst/>
            </a:prstGeom>
            <a:ln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63F4DF72-58E9-C440-BBB0-0B95B62A9F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325856" y="4692695"/>
              <a:ext cx="0" cy="729635"/>
            </a:xfrm>
            <a:prstGeom prst="line">
              <a:avLst/>
            </a:prstGeom>
            <a:ln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F5586D39-B57E-4340-B28D-FBF2EB6B5509}"/>
                    </a:ext>
                  </a:extLst>
                </p:cNvPr>
                <p:cNvSpPr txBox="1"/>
                <p:nvPr/>
              </p:nvSpPr>
              <p:spPr>
                <a:xfrm>
                  <a:off x="11337304" y="4437799"/>
                  <a:ext cx="36766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fr-FR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oMath>
                    </m:oMathPara>
                  </a14:m>
                  <a:endParaRPr lang="fr-FR" dirty="0"/>
                </a:p>
              </p:txBody>
            </p:sp>
          </mc:Choice>
          <mc:Fallback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F5586D39-B57E-4340-B28D-FBF2EB6B55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37304" y="4437799"/>
                  <a:ext cx="367665" cy="369332"/>
                </a:xfrm>
                <a:prstGeom prst="rect">
                  <a:avLst/>
                </a:prstGeom>
                <a:blipFill>
                  <a:blip r:embed="rId8"/>
                  <a:stretch>
                    <a:fillRect t="-10000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6" name="Arc 55">
              <a:extLst>
                <a:ext uri="{FF2B5EF4-FFF2-40B4-BE49-F238E27FC236}">
                  <a16:creationId xmlns:a16="http://schemas.microsoft.com/office/drawing/2014/main" id="{1D1375FF-E0FF-C94F-8F38-813FCBACCF18}"/>
                </a:ext>
              </a:extLst>
            </p:cNvPr>
            <p:cNvSpPr/>
            <p:nvPr/>
          </p:nvSpPr>
          <p:spPr>
            <a:xfrm>
              <a:off x="10781946" y="5086943"/>
              <a:ext cx="257966" cy="225878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AF4A8031-C38F-DE4D-B92D-5593DB0647D2}"/>
                    </a:ext>
                  </a:extLst>
                </p:cNvPr>
                <p:cNvSpPr txBox="1"/>
                <p:nvPr/>
              </p:nvSpPr>
              <p:spPr>
                <a:xfrm>
                  <a:off x="10841210" y="4772773"/>
                  <a:ext cx="39017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fr-FR" dirty="0"/>
                </a:p>
              </p:txBody>
            </p:sp>
          </mc:Choice>
          <mc:Fallback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AF4A8031-C38F-DE4D-B92D-5593DB0647D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41210" y="4772773"/>
                  <a:ext cx="390171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4F046FC7-B056-2549-963A-B4E4BB7D59C9}"/>
              </a:ext>
            </a:extLst>
          </p:cNvPr>
          <p:cNvSpPr txBox="1"/>
          <p:nvPr/>
        </p:nvSpPr>
        <p:spPr>
          <a:xfrm>
            <a:off x="335666" y="254643"/>
            <a:ext cx="59488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II. Analyse des données </a:t>
            </a:r>
            <a:r>
              <a:rPr lang="fr-FR" sz="3200" b="1" dirty="0" err="1">
                <a:solidFill>
                  <a:schemeClr val="accent4"/>
                </a:solidFill>
              </a:rPr>
              <a:t>eBOSS</a:t>
            </a:r>
            <a:endParaRPr lang="fr-FR" sz="3200" b="1" dirty="0">
              <a:solidFill>
                <a:schemeClr val="accent4"/>
              </a:solidFill>
            </a:endParaRPr>
          </a:p>
        </p:txBody>
      </p:sp>
      <p:sp>
        <p:nvSpPr>
          <p:cNvPr id="60" name="Rounded Rectangle 59">
            <a:extLst>
              <a:ext uri="{FF2B5EF4-FFF2-40B4-BE49-F238E27FC236}">
                <a16:creationId xmlns:a16="http://schemas.microsoft.com/office/drawing/2014/main" id="{C4BC5E11-2FBE-B649-9C99-B237ECBEF404}"/>
              </a:ext>
            </a:extLst>
          </p:cNvPr>
          <p:cNvSpPr/>
          <p:nvPr/>
        </p:nvSpPr>
        <p:spPr>
          <a:xfrm>
            <a:off x="-238755" y="-167833"/>
            <a:ext cx="6692718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FDB486AF-3238-1840-83EF-BFBD2378F9D1}"/>
                  </a:ext>
                </a:extLst>
              </p:cNvPr>
              <p:cNvSpPr/>
              <p:nvPr/>
            </p:nvSpPr>
            <p:spPr>
              <a:xfrm>
                <a:off x="4522266" y="4373498"/>
                <a:ext cx="213936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Mpc</m:t>
                              </m:r>
                            </m:e>
                          </m:d>
                        </m:e>
                        <m:sup>
                          <m: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FDB486AF-3238-1840-83EF-BFBD2378F9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2266" y="4373498"/>
                <a:ext cx="2139367" cy="369332"/>
              </a:xfrm>
              <a:prstGeom prst="rect">
                <a:avLst/>
              </a:prstGeom>
              <a:blipFill>
                <a:blip r:embed="rId10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E13B1E08-8CF1-3B4F-A475-A2050A0E46E7}"/>
              </a:ext>
            </a:extLst>
          </p:cNvPr>
          <p:cNvSpPr/>
          <p:nvPr/>
        </p:nvSpPr>
        <p:spPr>
          <a:xfrm>
            <a:off x="4535871" y="4373498"/>
            <a:ext cx="2066948" cy="369332"/>
          </a:xfrm>
          <a:prstGeom prst="roundRect">
            <a:avLst>
              <a:gd name="adj" fmla="val 28667"/>
            </a:avLst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77393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25" grpId="0"/>
      <p:bldP spid="14" grpId="0"/>
      <p:bldP spid="15" grpId="0"/>
      <p:bldP spid="23" grpId="0"/>
      <p:bldP spid="24" grpId="0"/>
      <p:bldP spid="64" grpId="0"/>
      <p:bldP spid="6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319B11C-B587-D545-AEA7-412FD7DE4E54}"/>
              </a:ext>
            </a:extLst>
          </p:cNvPr>
          <p:cNvSpPr txBox="1"/>
          <p:nvPr/>
        </p:nvSpPr>
        <p:spPr>
          <a:xfrm>
            <a:off x="659756" y="1659285"/>
            <a:ext cx="1073317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Modélisation des distorsions</a:t>
            </a:r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BB98241-53C4-524F-B692-034CC5636096}"/>
              </a:ext>
            </a:extLst>
          </p:cNvPr>
          <p:cNvSpPr txBox="1"/>
          <p:nvPr/>
        </p:nvSpPr>
        <p:spPr>
          <a:xfrm>
            <a:off x="3692324" y="648182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CC16D6-BCAD-D343-B6EA-84302450F0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8049" y="3429000"/>
            <a:ext cx="4375267" cy="838933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68BBAEC-12FC-7D4F-AB53-6B3D402BE424}"/>
              </a:ext>
            </a:extLst>
          </p:cNvPr>
          <p:cNvCxnSpPr>
            <a:cxnSpLocks/>
          </p:cNvCxnSpPr>
          <p:nvPr/>
        </p:nvCxnSpPr>
        <p:spPr>
          <a:xfrm flipV="1">
            <a:off x="4525682" y="4050858"/>
            <a:ext cx="906159" cy="122416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C6F6EC0-317E-CE40-A563-66F8E51FA959}"/>
              </a:ext>
            </a:extLst>
          </p:cNvPr>
          <p:cNvSpPr txBox="1"/>
          <p:nvPr/>
        </p:nvSpPr>
        <p:spPr>
          <a:xfrm>
            <a:off x="3624477" y="5305158"/>
            <a:ext cx="2350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Matrice de distorsion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0BAE91F-4887-F447-AFEC-DD8774EE345D}"/>
              </a:ext>
            </a:extLst>
          </p:cNvPr>
          <p:cNvCxnSpPr>
            <a:cxnSpLocks/>
          </p:cNvCxnSpPr>
          <p:nvPr/>
        </p:nvCxnSpPr>
        <p:spPr>
          <a:xfrm flipH="1" flipV="1">
            <a:off x="6338000" y="4050858"/>
            <a:ext cx="1582362" cy="62715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020CB458-3E2F-D746-96C2-1D5F913DEB4B}"/>
              </a:ext>
            </a:extLst>
          </p:cNvPr>
          <p:cNvSpPr txBox="1"/>
          <p:nvPr/>
        </p:nvSpPr>
        <p:spPr>
          <a:xfrm>
            <a:off x="8044405" y="4551745"/>
            <a:ext cx="13949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modèle non</a:t>
            </a:r>
          </a:p>
          <a:p>
            <a:r>
              <a:rPr lang="fr-FR" dirty="0"/>
              <a:t>distordu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B5FF950-A7D1-F34C-8D93-8997087B4A6F}"/>
              </a:ext>
            </a:extLst>
          </p:cNvPr>
          <p:cNvSpPr txBox="1"/>
          <p:nvPr/>
        </p:nvSpPr>
        <p:spPr>
          <a:xfrm>
            <a:off x="862890" y="2655017"/>
            <a:ext cx="82317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Modèle distordu ajusté à la corrélation estimée à partir des données :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3F469E1-8635-8545-A08F-332DC921BD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1BF19D5-0D81-794E-88C4-A31D132A4D71}"/>
              </a:ext>
            </a:extLst>
          </p:cNvPr>
          <p:cNvSpPr txBox="1"/>
          <p:nvPr/>
        </p:nvSpPr>
        <p:spPr>
          <a:xfrm>
            <a:off x="335666" y="254643"/>
            <a:ext cx="59488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II. Analyse des données </a:t>
            </a:r>
            <a:r>
              <a:rPr lang="fr-FR" sz="3200" b="1" dirty="0" err="1">
                <a:solidFill>
                  <a:schemeClr val="accent4"/>
                </a:solidFill>
              </a:rPr>
              <a:t>eBOSS</a:t>
            </a:r>
            <a:endParaRPr lang="fr-FR" sz="3200" b="1" dirty="0">
              <a:solidFill>
                <a:schemeClr val="accent4"/>
              </a:solidFill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34E570F4-427E-D94D-A538-1574AFC98620}"/>
              </a:ext>
            </a:extLst>
          </p:cNvPr>
          <p:cNvSpPr/>
          <p:nvPr/>
        </p:nvSpPr>
        <p:spPr>
          <a:xfrm>
            <a:off x="-238755" y="-167833"/>
            <a:ext cx="6692718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562614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BB98241-53C4-524F-B692-034CC5636096}"/>
              </a:ext>
            </a:extLst>
          </p:cNvPr>
          <p:cNvSpPr txBox="1"/>
          <p:nvPr/>
        </p:nvSpPr>
        <p:spPr>
          <a:xfrm>
            <a:off x="3692324" y="648182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9B9C96-FA95-6340-AF53-6E9CDF2152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9441" y="1261894"/>
            <a:ext cx="7674810" cy="540537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EB4803C-757B-074E-9AD9-48507C2BA892}"/>
              </a:ext>
            </a:extLst>
          </p:cNvPr>
          <p:cNvSpPr txBox="1"/>
          <p:nvPr/>
        </p:nvSpPr>
        <p:spPr>
          <a:xfrm>
            <a:off x="335665" y="1622297"/>
            <a:ext cx="354138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- Calculs des deltas, corrélations, covariances, … + ajustements</a:t>
            </a:r>
          </a:p>
          <a:p>
            <a:r>
              <a:rPr lang="fr-FR" sz="2000" dirty="0"/>
              <a:t>faits avec </a:t>
            </a:r>
            <a:r>
              <a:rPr lang="fr-FR" sz="2000" dirty="0" err="1">
                <a:latin typeface="Lucida Console" panose="020B0609040504020204" pitchFamily="49" charset="0"/>
                <a:cs typeface="Arial Narrow" panose="020B0604020202020204" pitchFamily="34" charset="0"/>
              </a:rPr>
              <a:t>picca</a:t>
            </a:r>
            <a:endParaRPr lang="fr-FR" sz="2000" dirty="0">
              <a:latin typeface="Lucida Console" panose="020B0609040504020204" pitchFamily="49" charset="0"/>
              <a:cs typeface="Arial Narrow" panose="020B0604020202020204" pitchFamily="34" charset="0"/>
            </a:endParaRPr>
          </a:p>
          <a:p>
            <a:endParaRPr lang="fr-FR" sz="2000" dirty="0">
              <a:latin typeface="Lucida Console" panose="020B0609040504020204" pitchFamily="49" charset="0"/>
              <a:cs typeface="Arial Narrow" panose="020B0604020202020204" pitchFamily="34" charset="0"/>
            </a:endParaRPr>
          </a:p>
          <a:p>
            <a:r>
              <a:rPr lang="fr-FR" sz="2000" dirty="0">
                <a:cs typeface="Arial Narrow" panose="020B0604020202020204" pitchFamily="34" charset="0"/>
              </a:rPr>
              <a:t>- 4 </a:t>
            </a:r>
            <a:r>
              <a:rPr lang="fr-FR" sz="2000" dirty="0" err="1">
                <a:cs typeface="Arial Narrow" panose="020B0604020202020204" pitchFamily="34" charset="0"/>
              </a:rPr>
              <a:t>bins</a:t>
            </a:r>
            <a:r>
              <a:rPr lang="fr-FR" sz="2000" dirty="0">
                <a:cs typeface="Arial Narrow" panose="020B0604020202020204" pitchFamily="34" charset="0"/>
              </a:rPr>
              <a:t> en z</a:t>
            </a:r>
          </a:p>
          <a:p>
            <a:endParaRPr lang="fr-FR" sz="2000" dirty="0">
              <a:cs typeface="Arial Narrow" panose="020B0604020202020204" pitchFamily="34" charset="0"/>
            </a:endParaRPr>
          </a:p>
          <a:p>
            <a:r>
              <a:rPr lang="fr-FR" sz="2000" dirty="0">
                <a:cs typeface="Arial Narrow" panose="020B0604020202020204" pitchFamily="34" charset="0"/>
              </a:rPr>
              <a:t>- </a:t>
            </a:r>
            <a:r>
              <a:rPr lang="fr-FR" sz="2000" dirty="0" err="1">
                <a:cs typeface="Arial Narrow" panose="020B0604020202020204" pitchFamily="34" charset="0"/>
              </a:rPr>
              <a:t>eBOSS</a:t>
            </a:r>
            <a:r>
              <a:rPr lang="fr-FR" sz="2000" dirty="0">
                <a:cs typeface="Arial Narrow" panose="020B0604020202020204" pitchFamily="34" charset="0"/>
              </a:rPr>
              <a:t> DR16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42DE1ED-70EF-9A44-97A2-5800049E5CD8}"/>
                  </a:ext>
                </a:extLst>
              </p:cNvPr>
              <p:cNvSpPr txBox="1"/>
              <p:nvPr/>
            </p:nvSpPr>
            <p:spPr>
              <a:xfrm>
                <a:off x="2296478" y="3957575"/>
                <a:ext cx="1844479" cy="14773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0&lt; 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&lt;0.5</m:t>
                      </m:r>
                    </m:oMath>
                  </m:oMathPara>
                </a14:m>
                <a:endParaRPr lang="en-US" b="0" dirty="0">
                  <a:solidFill>
                    <a:srgbClr val="0070C0"/>
                  </a:solidFill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.5</m:t>
                      </m:r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&lt; </m:t>
                      </m:r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&lt;0.8</m:t>
                      </m:r>
                    </m:oMath>
                  </m:oMathPara>
                </a14:m>
                <a:endParaRPr lang="en-US" dirty="0">
                  <a:solidFill>
                    <a:schemeClr val="accent2"/>
                  </a:solidFill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.8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&lt; 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&lt;0.95</m:t>
                      </m:r>
                    </m:oMath>
                  </m:oMathPara>
                </a14:m>
                <a:endParaRPr lang="en-US" dirty="0">
                  <a:solidFill>
                    <a:schemeClr val="accent3"/>
                  </a:solidFill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.95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&lt; 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&lt;1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  <a:ea typeface="Cambria Math" panose="02040503050406030204" pitchFamily="18" charset="0"/>
                </a:endParaRPr>
              </a:p>
              <a:p>
                <a:endParaRPr lang="fr-FR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42DE1ED-70EF-9A44-97A2-5800049E5C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6478" y="3957575"/>
                <a:ext cx="1844479" cy="147732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AD630B5-F84E-1F44-8254-36D9A92EC00C}"/>
                  </a:ext>
                </a:extLst>
              </p:cNvPr>
              <p:cNvSpPr txBox="1"/>
              <p:nvPr/>
            </p:nvSpPr>
            <p:spPr>
              <a:xfrm>
                <a:off x="7052881" y="995592"/>
                <a:ext cx="236263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0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a:rPr lang="en-US" sz="20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Mpc</m:t>
                              </m:r>
                            </m:e>
                          </m:d>
                        </m:e>
                        <m:sup>
                          <m:r>
                            <a:rPr lang="en-US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000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AD630B5-F84E-1F44-8254-36D9A92EC0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2881" y="995592"/>
                <a:ext cx="2362634" cy="400110"/>
              </a:xfrm>
              <a:prstGeom prst="rect">
                <a:avLst/>
              </a:prstGeom>
              <a:blipFill>
                <a:blip r:embed="rId4"/>
                <a:stretch>
                  <a:fillRect b="-1212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19B2F28-F8F8-0F47-862F-4324A6257E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A18951-8698-944D-94FF-F7E6E0D91679}"/>
              </a:ext>
            </a:extLst>
          </p:cNvPr>
          <p:cNvSpPr txBox="1"/>
          <p:nvPr/>
        </p:nvSpPr>
        <p:spPr>
          <a:xfrm>
            <a:off x="335666" y="254643"/>
            <a:ext cx="59488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II. Analyse des données </a:t>
            </a:r>
            <a:r>
              <a:rPr lang="fr-FR" sz="3200" b="1" dirty="0" err="1">
                <a:solidFill>
                  <a:schemeClr val="accent4"/>
                </a:solidFill>
              </a:rPr>
              <a:t>eBOSS</a:t>
            </a:r>
            <a:endParaRPr lang="fr-FR" sz="3200" b="1" dirty="0">
              <a:solidFill>
                <a:schemeClr val="accent4"/>
              </a:solidFill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D03CBFFF-5EE5-2042-B4A2-C06436762C31}"/>
              </a:ext>
            </a:extLst>
          </p:cNvPr>
          <p:cNvSpPr/>
          <p:nvPr/>
        </p:nvSpPr>
        <p:spPr>
          <a:xfrm>
            <a:off x="-238755" y="-167833"/>
            <a:ext cx="6692718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5B7D120-6347-DD42-856A-9A777BCB4ABC}"/>
              </a:ext>
            </a:extLst>
          </p:cNvPr>
          <p:cNvGrpSpPr/>
          <p:nvPr/>
        </p:nvGrpSpPr>
        <p:grpSpPr>
          <a:xfrm>
            <a:off x="204148" y="4411926"/>
            <a:ext cx="2357750" cy="2254563"/>
            <a:chOff x="9876442" y="4171270"/>
            <a:chExt cx="2357750" cy="2254563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CBF0E30-96A7-3D45-819A-3ED2DA88D3BC}"/>
                </a:ext>
              </a:extLst>
            </p:cNvPr>
            <p:cNvCxnSpPr>
              <a:cxnSpLocks/>
            </p:cNvCxnSpPr>
            <p:nvPr/>
          </p:nvCxnSpPr>
          <p:spPr>
            <a:xfrm>
              <a:off x="10910272" y="4418830"/>
              <a:ext cx="0" cy="2007003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74770104-C642-FB45-97D6-907A19A09A1D}"/>
                </a:ext>
              </a:extLst>
            </p:cNvPr>
            <p:cNvCxnSpPr>
              <a:cxnSpLocks/>
            </p:cNvCxnSpPr>
            <p:nvPr/>
          </p:nvCxnSpPr>
          <p:spPr>
            <a:xfrm>
              <a:off x="9876442" y="5422331"/>
              <a:ext cx="2125058" cy="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62240E9D-68EC-EA4C-BF22-68B724C77A56}"/>
                    </a:ext>
                  </a:extLst>
                </p:cNvPr>
                <p:cNvSpPr txBox="1"/>
                <p:nvPr/>
              </p:nvSpPr>
              <p:spPr>
                <a:xfrm>
                  <a:off x="10480144" y="4240426"/>
                  <a:ext cx="425308" cy="3752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∥</m:t>
                            </m:r>
                          </m:sub>
                        </m:sSub>
                      </m:oMath>
                    </m:oMathPara>
                  </a14:m>
                  <a:endParaRPr lang="fr-FR" dirty="0"/>
                </a:p>
              </p:txBody>
            </p:sp>
          </mc:Choice>
          <mc:Fallback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62240E9D-68EC-EA4C-BF22-68B724C77A5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80144" y="4240426"/>
                  <a:ext cx="425308" cy="375231"/>
                </a:xfrm>
                <a:prstGeom prst="rect">
                  <a:avLst/>
                </a:prstGeom>
                <a:blipFill>
                  <a:blip r:embed="rId5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80E39A2C-BED0-424F-9825-BAB4DB49D2DC}"/>
                    </a:ext>
                  </a:extLst>
                </p:cNvPr>
                <p:cNvSpPr txBox="1"/>
                <p:nvPr/>
              </p:nvSpPr>
              <p:spPr>
                <a:xfrm>
                  <a:off x="11768808" y="5430871"/>
                  <a:ext cx="46538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⊥</m:t>
                            </m:r>
                          </m:sub>
                        </m:sSub>
                      </m:oMath>
                    </m:oMathPara>
                  </a14:m>
                  <a:endParaRPr lang="fr-FR" dirty="0"/>
                </a:p>
              </p:txBody>
            </p:sp>
          </mc:Choice>
          <mc:Fallback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80E39A2C-BED0-424F-9825-BAB4DB49D2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768808" y="5430871"/>
                  <a:ext cx="465384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879C9878-B69E-3048-944C-07404826DFCA}"/>
                    </a:ext>
                  </a:extLst>
                </p:cNvPr>
                <p:cNvSpPr txBox="1"/>
                <p:nvPr/>
              </p:nvSpPr>
              <p:spPr>
                <a:xfrm>
                  <a:off x="10979720" y="4171270"/>
                  <a:ext cx="43922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fr-FR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fr-FR" dirty="0"/>
                </a:p>
              </p:txBody>
            </p:sp>
          </mc:Choice>
          <mc:Fallback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879C9878-B69E-3048-944C-07404826DFC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79720" y="4171270"/>
                  <a:ext cx="439223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C0CDEF0-B27F-9448-89B8-11552B827D11}"/>
                  </a:ext>
                </a:extLst>
              </p:cNvPr>
              <p:cNvSpPr txBox="1"/>
              <p:nvPr/>
            </p:nvSpPr>
            <p:spPr>
              <a:xfrm>
                <a:off x="1895425" y="5193060"/>
                <a:ext cx="4445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fr-FR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C0CDEF0-B27F-9448-89B8-11552B827D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5425" y="5193060"/>
                <a:ext cx="444544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0FD07BDC-3D68-9748-9986-FC4C9E32773D}"/>
              </a:ext>
            </a:extLst>
          </p:cNvPr>
          <p:cNvCxnSpPr>
            <a:cxnSpLocks/>
          </p:cNvCxnSpPr>
          <p:nvPr/>
        </p:nvCxnSpPr>
        <p:spPr>
          <a:xfrm flipV="1">
            <a:off x="1244482" y="4696239"/>
            <a:ext cx="122521" cy="949969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7A6CA32-CC0C-F54A-9619-23453E3E60E8}"/>
              </a:ext>
            </a:extLst>
          </p:cNvPr>
          <p:cNvCxnSpPr>
            <a:cxnSpLocks/>
            <a:endCxn id="34" idx="2"/>
          </p:cNvCxnSpPr>
          <p:nvPr/>
        </p:nvCxnSpPr>
        <p:spPr>
          <a:xfrm flipV="1">
            <a:off x="1233158" y="5562392"/>
            <a:ext cx="884539" cy="75810"/>
          </a:xfrm>
          <a:prstGeom prst="straightConnector1">
            <a:avLst/>
          </a:prstGeom>
          <a:ln w="222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256803C4-E051-E340-BF2B-96DD1373A353}"/>
              </a:ext>
            </a:extLst>
          </p:cNvPr>
          <p:cNvSpPr/>
          <p:nvPr/>
        </p:nvSpPr>
        <p:spPr>
          <a:xfrm>
            <a:off x="7002734" y="990673"/>
            <a:ext cx="2412782" cy="393413"/>
          </a:xfrm>
          <a:prstGeom prst="roundRect">
            <a:avLst>
              <a:gd name="adj" fmla="val 28667"/>
            </a:avLst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3465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2FDB914-F1BA-A34F-9FFB-DC875F3A646E}"/>
              </a:ext>
            </a:extLst>
          </p:cNvPr>
          <p:cNvSpPr txBox="1"/>
          <p:nvPr/>
        </p:nvSpPr>
        <p:spPr>
          <a:xfrm>
            <a:off x="335666" y="254643"/>
            <a:ext cx="20826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Sommaire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A5A0C56-93EC-8D4F-8EDD-A39640931A20}"/>
              </a:ext>
            </a:extLst>
          </p:cNvPr>
          <p:cNvSpPr/>
          <p:nvPr/>
        </p:nvSpPr>
        <p:spPr>
          <a:xfrm>
            <a:off x="-238754" y="-167833"/>
            <a:ext cx="3076548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B2C6F1E8-094C-E246-8D2C-1732F1DA9220}"/>
              </a:ext>
            </a:extLst>
          </p:cNvPr>
          <p:cNvGrpSpPr/>
          <p:nvPr/>
        </p:nvGrpSpPr>
        <p:grpSpPr>
          <a:xfrm>
            <a:off x="3146404" y="1614379"/>
            <a:ext cx="5027616" cy="4499345"/>
            <a:chOff x="3819096" y="1042879"/>
            <a:chExt cx="5027616" cy="4499345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C56AAF6-6F19-0A49-ABF1-3100BFCBCE71}"/>
                </a:ext>
              </a:extLst>
            </p:cNvPr>
            <p:cNvSpPr/>
            <p:nvPr/>
          </p:nvSpPr>
          <p:spPr>
            <a:xfrm>
              <a:off x="3819096" y="2903669"/>
              <a:ext cx="777766" cy="77776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400" b="1" dirty="0">
                  <a:solidFill>
                    <a:schemeClr val="tx1"/>
                  </a:solidFill>
                </a:rPr>
                <a:t>III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8974108F-1E70-5B4D-97B8-ACFAF349ED8B}"/>
                </a:ext>
              </a:extLst>
            </p:cNvPr>
            <p:cNvSpPr/>
            <p:nvPr/>
          </p:nvSpPr>
          <p:spPr>
            <a:xfrm>
              <a:off x="3819096" y="3834064"/>
              <a:ext cx="777766" cy="77776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400" b="1" dirty="0">
                  <a:solidFill>
                    <a:schemeClr val="tx1"/>
                  </a:solidFill>
                </a:rPr>
                <a:t>IV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378758A4-B9A9-F941-A057-884162004B50}"/>
                </a:ext>
              </a:extLst>
            </p:cNvPr>
            <p:cNvSpPr/>
            <p:nvPr/>
          </p:nvSpPr>
          <p:spPr>
            <a:xfrm>
              <a:off x="3819096" y="1973274"/>
              <a:ext cx="777766" cy="77776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400" b="1" dirty="0">
                  <a:solidFill>
                    <a:schemeClr val="tx1"/>
                  </a:solidFill>
                </a:rPr>
                <a:t>II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BE20964F-5A54-F049-A983-7CE317A4AA22}"/>
                </a:ext>
              </a:extLst>
            </p:cNvPr>
            <p:cNvSpPr/>
            <p:nvPr/>
          </p:nvSpPr>
          <p:spPr>
            <a:xfrm>
              <a:off x="3819096" y="1042879"/>
              <a:ext cx="777766" cy="77776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400" b="1" dirty="0">
                  <a:solidFill>
                    <a:schemeClr val="tx1"/>
                  </a:solidFill>
                </a:rPr>
                <a:t>I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CE7A0AA8-B58C-B849-88B1-CB4F39FD271B}"/>
                </a:ext>
              </a:extLst>
            </p:cNvPr>
            <p:cNvSpPr/>
            <p:nvPr/>
          </p:nvSpPr>
          <p:spPr>
            <a:xfrm>
              <a:off x="3819096" y="4764459"/>
              <a:ext cx="777766" cy="77776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400" b="1" dirty="0">
                  <a:solidFill>
                    <a:schemeClr val="tx1"/>
                  </a:solidFill>
                </a:rPr>
                <a:t>V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C003E2F-B409-A542-8A90-9AF0D6BCD12D}"/>
                </a:ext>
              </a:extLst>
            </p:cNvPr>
            <p:cNvSpPr txBox="1"/>
            <p:nvPr/>
          </p:nvSpPr>
          <p:spPr>
            <a:xfrm>
              <a:off x="5263680" y="1200928"/>
              <a:ext cx="188064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dirty="0">
                  <a:solidFill>
                    <a:schemeClr val="accent4"/>
                  </a:solidFill>
                </a:rPr>
                <a:t>Introduction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4867ECC-57CE-0D44-A946-78C796EA4681}"/>
                </a:ext>
              </a:extLst>
            </p:cNvPr>
            <p:cNvSpPr txBox="1"/>
            <p:nvPr/>
          </p:nvSpPr>
          <p:spPr>
            <a:xfrm>
              <a:off x="5263680" y="2131323"/>
              <a:ext cx="301877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dirty="0"/>
                <a:t>Analyse des données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735D849-0BF6-404F-BF68-66DACA070671}"/>
                </a:ext>
              </a:extLst>
            </p:cNvPr>
            <p:cNvSpPr txBox="1"/>
            <p:nvPr/>
          </p:nvSpPr>
          <p:spPr>
            <a:xfrm>
              <a:off x="5263680" y="3061718"/>
              <a:ext cx="157927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dirty="0"/>
                <a:t>Les mocks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33AA219-E748-DD45-9343-1E239BBB5268}"/>
                </a:ext>
              </a:extLst>
            </p:cNvPr>
            <p:cNvSpPr txBox="1"/>
            <p:nvPr/>
          </p:nvSpPr>
          <p:spPr>
            <a:xfrm>
              <a:off x="5263680" y="3992113"/>
              <a:ext cx="273664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dirty="0"/>
                <a:t>Analyse des mocks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CE58678-114D-8040-8AAE-58BD37D7CD16}"/>
                </a:ext>
              </a:extLst>
            </p:cNvPr>
            <p:cNvSpPr txBox="1"/>
            <p:nvPr/>
          </p:nvSpPr>
          <p:spPr>
            <a:xfrm>
              <a:off x="5263680" y="4922508"/>
              <a:ext cx="358303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dirty="0"/>
                <a:t>Etude des systématiques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339886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BB98241-53C4-524F-B692-034CC5636096}"/>
              </a:ext>
            </a:extLst>
          </p:cNvPr>
          <p:cNvSpPr txBox="1"/>
          <p:nvPr/>
        </p:nvSpPr>
        <p:spPr>
          <a:xfrm>
            <a:off x="3692324" y="648182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27E6E10-D007-8C42-AA9E-B72507B2B8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9108" y="3137280"/>
            <a:ext cx="9433367" cy="352920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F103290D-EE74-7447-B251-780E3474EFAB}"/>
                  </a:ext>
                </a:extLst>
              </p:cNvPr>
              <p:cNvSpPr/>
              <p:nvPr/>
            </p:nvSpPr>
            <p:spPr>
              <a:xfrm>
                <a:off x="6859248" y="1647268"/>
                <a:ext cx="4325158" cy="9330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endParaRPr lang="fr-FR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eff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  </m:t>
                          </m:r>
                          <m:r>
                            <m:rPr>
                              <m:sty m:val="p"/>
                            </m:rPr>
                            <a:rPr lang="fr-FR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Ly</m:t>
                          </m:r>
                          <m:r>
                            <a:rPr lang="fr-FR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⍺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fr-FR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Ly</m:t>
                          </m:r>
                          <m:r>
                            <a:rPr lang="fr-FR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⍺</m:t>
                          </m:r>
                        </m:sub>
                      </m:sSub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f>
                            <m:fPr>
                              <m:type m:val="skw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fr-FR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Ly</m:t>
                              </m:r>
                              <m:r>
                                <a:rPr lang="fr-FR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⍺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type m:val="skw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den>
                          </m:f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fr-FR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Ly</m:t>
                              </m:r>
                              <m:r>
                                <a:rPr lang="fr-FR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⍺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rad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F103290D-EE74-7447-B251-780E3474EF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9248" y="1647268"/>
                <a:ext cx="4325158" cy="933012"/>
              </a:xfrm>
              <a:prstGeom prst="rect">
                <a:avLst/>
              </a:prstGeom>
              <a:blipFill>
                <a:blip r:embed="rId3"/>
                <a:stretch>
                  <a:fillRect t="-12162" b="-7702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E301276-72E3-D44A-84C6-230FDB263A80}"/>
                  </a:ext>
                </a:extLst>
              </p:cNvPr>
              <p:cNvSpPr txBox="1"/>
              <p:nvPr/>
            </p:nvSpPr>
            <p:spPr>
              <a:xfrm>
                <a:off x="453582" y="1556795"/>
                <a:ext cx="4890570" cy="12258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/>
                  <a:t>Les mocks : besoin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eff</m:t>
                        </m:r>
                        <m:r>
                          <a:rPr lang="en-US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  </m:t>
                        </m:r>
                        <m:r>
                          <m:rPr>
                            <m:sty m:val="p"/>
                          </m:rPr>
                          <a:rPr lang="fr-FR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</m:t>
                        </m:r>
                        <m:r>
                          <a:rPr lang="fr-FR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⍺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z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/>
                  <a:t> 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</m:t>
                        </m:r>
                        <m:r>
                          <a:rPr lang="fr-FR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⍺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fr-FR" dirty="0"/>
              </a:p>
              <a:p>
                <a:endParaRPr lang="fr-FR" dirty="0"/>
              </a:p>
              <a:p>
                <a:endParaRPr lang="fr-FR" dirty="0"/>
              </a:p>
              <a:p>
                <a:endParaRPr lang="fr-FR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E301276-72E3-D44A-84C6-230FDB263A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582" y="1556795"/>
                <a:ext cx="4890570" cy="1225848"/>
              </a:xfrm>
              <a:prstGeom prst="rect">
                <a:avLst/>
              </a:prstGeom>
              <a:blipFill>
                <a:blip r:embed="rId4"/>
                <a:stretch>
                  <a:fillRect l="-1039" t="-206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8512CCFB-BEEE-5340-862A-0D8EB200340F}"/>
              </a:ext>
            </a:extLst>
          </p:cNvPr>
          <p:cNvSpPr txBox="1"/>
          <p:nvPr/>
        </p:nvSpPr>
        <p:spPr>
          <a:xfrm>
            <a:off x="7633786" y="1627127"/>
            <a:ext cx="16610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biais effectif 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35E77A1-8124-6A4F-AA09-2D4A527C3475}"/>
                  </a:ext>
                </a:extLst>
              </p:cNvPr>
              <p:cNvSpPr txBox="1"/>
              <p:nvPr/>
            </p:nvSpPr>
            <p:spPr>
              <a:xfrm>
                <a:off x="6699267" y="1134319"/>
                <a:ext cx="1869038" cy="4598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  <m:sSubSup>
                      <m:sSub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eff</m:t>
                        </m:r>
                        <m: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  </m:t>
                        </m:r>
                        <m:r>
                          <m:rPr>
                            <m:sty m:val="p"/>
                          </m:rPr>
                          <a:rPr lang="fr-FR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</m:t>
                        </m:r>
                        <m:r>
                          <a:rPr lang="fr-FR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⍺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fr-FR" sz="20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35E77A1-8124-6A4F-AA09-2D4A527C34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9267" y="1134319"/>
                <a:ext cx="1869038" cy="459869"/>
              </a:xfrm>
              <a:prstGeom prst="rect">
                <a:avLst/>
              </a:prstGeom>
              <a:blipFill>
                <a:blip r:embed="rId5"/>
                <a:stretch>
                  <a:fillRect l="-3401" b="-789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71926353-44C8-2848-ADD2-81013A677F57}"/>
              </a:ext>
            </a:extLst>
          </p:cNvPr>
          <p:cNvSpPr txBox="1"/>
          <p:nvPr/>
        </p:nvSpPr>
        <p:spPr>
          <a:xfrm>
            <a:off x="10260128" y="2551002"/>
            <a:ext cx="14782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(Hamilton 1992)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A761ECAD-CADE-EB41-9EF4-09506ED5C6EF}"/>
                  </a:ext>
                </a:extLst>
              </p:cNvPr>
              <p:cNvSpPr/>
              <p:nvPr/>
            </p:nvSpPr>
            <p:spPr>
              <a:xfrm>
                <a:off x="4159468" y="3584078"/>
                <a:ext cx="1237262" cy="4282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sz="20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𝐞𝐟𝐟</m:t>
                        </m:r>
                        <m:r>
                          <a:rPr lang="en-US" sz="20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  </m:t>
                        </m:r>
                        <m:r>
                          <a:rPr lang="fr-FR" sz="20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𝐋𝐲</m:t>
                        </m:r>
                        <m:r>
                          <a:rPr lang="fr-FR" sz="20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⍺</m:t>
                        </m:r>
                      </m:sub>
                    </m:sSub>
                  </m:oMath>
                </a14:m>
                <a:r>
                  <a:rPr lang="fr-FR" sz="2000" b="1" dirty="0"/>
                  <a:t>|</a:t>
                </a: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A761ECAD-CADE-EB41-9EF4-09506ED5C6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9468" y="3584078"/>
                <a:ext cx="1237262" cy="428259"/>
              </a:xfrm>
              <a:prstGeom prst="rect">
                <a:avLst/>
              </a:prstGeom>
              <a:blipFill>
                <a:blip r:embed="rId6"/>
                <a:stretch>
                  <a:fillRect l="-2041" t="-5714" r="-4082" b="-1714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B06CD46D-2DDF-434C-8E3A-F824213AB7B2}"/>
                  </a:ext>
                </a:extLst>
              </p:cNvPr>
              <p:cNvSpPr/>
              <p:nvPr/>
            </p:nvSpPr>
            <p:spPr>
              <a:xfrm>
                <a:off x="9275295" y="3598314"/>
                <a:ext cx="759567" cy="4282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fr-FR" sz="2000" b="1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𝐋𝐲</m:t>
                          </m:r>
                          <m:r>
                            <a:rPr lang="fr-FR" sz="2000" b="1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⍺</m:t>
                          </m:r>
                        </m:sub>
                      </m:sSub>
                    </m:oMath>
                  </m:oMathPara>
                </a14:m>
                <a:endParaRPr lang="fr-FR" sz="2000" b="1" dirty="0"/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B06CD46D-2DDF-434C-8E3A-F824213AB7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5295" y="3598314"/>
                <a:ext cx="759567" cy="428259"/>
              </a:xfrm>
              <a:prstGeom prst="rect">
                <a:avLst/>
              </a:prstGeom>
              <a:blipFill>
                <a:blip r:embed="rId7"/>
                <a:stretch>
                  <a:fillRect b="-571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F41019B-E13C-044F-A7A6-851AF0E37D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BB8AB4B-96DD-8A40-98AF-7006CC623CD5}"/>
              </a:ext>
            </a:extLst>
          </p:cNvPr>
          <p:cNvSpPr txBox="1"/>
          <p:nvPr/>
        </p:nvSpPr>
        <p:spPr>
          <a:xfrm>
            <a:off x="335666" y="254643"/>
            <a:ext cx="59488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II. Analyse des données </a:t>
            </a:r>
            <a:r>
              <a:rPr lang="fr-FR" sz="3200" b="1" dirty="0" err="1">
                <a:solidFill>
                  <a:schemeClr val="accent4"/>
                </a:solidFill>
              </a:rPr>
              <a:t>eBOSS</a:t>
            </a:r>
            <a:endParaRPr lang="fr-FR" sz="3200" b="1" dirty="0">
              <a:solidFill>
                <a:schemeClr val="accent4"/>
              </a:solidFill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05C6B1CB-7D74-254B-921D-39E040807705}"/>
              </a:ext>
            </a:extLst>
          </p:cNvPr>
          <p:cNvSpPr/>
          <p:nvPr/>
        </p:nvSpPr>
        <p:spPr>
          <a:xfrm>
            <a:off x="-238755" y="-167833"/>
            <a:ext cx="6692718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0BFDB017-523D-7B41-9319-B42753BBB79C}"/>
                  </a:ext>
                </a:extLst>
              </p:cNvPr>
              <p:cNvSpPr/>
              <p:nvPr/>
            </p:nvSpPr>
            <p:spPr>
              <a:xfrm>
                <a:off x="343012" y="4008237"/>
                <a:ext cx="2164375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accent4"/>
                    </a:solidFill>
                    <a:ea typeface="Cambria Math" panose="02040503050406030204" pitchFamily="18" charset="0"/>
                  </a:rPr>
                  <a:t>  </a:t>
                </a:r>
                <a:r>
                  <a:rPr lang="en-US" dirty="0" err="1">
                    <a:solidFill>
                      <a:schemeClr val="accent4"/>
                    </a:solidFill>
                    <a:ea typeface="Cambria Math" panose="02040503050406030204" pitchFamily="18" charset="0"/>
                  </a:rPr>
                  <a:t>données</a:t>
                </a:r>
                <a:r>
                  <a:rPr lang="en-US" dirty="0">
                    <a:solidFill>
                      <a:schemeClr val="accent4"/>
                    </a:solidFill>
                    <a:ea typeface="Cambria Math" panose="02040503050406030204" pitchFamily="18" charset="0"/>
                  </a:rPr>
                  <a:t> </a:t>
                </a:r>
                <a:r>
                  <a:rPr lang="en-US" dirty="0" err="1">
                    <a:solidFill>
                      <a:schemeClr val="accent4"/>
                    </a:solidFill>
                    <a:ea typeface="Cambria Math" panose="02040503050406030204" pitchFamily="18" charset="0"/>
                  </a:rPr>
                  <a:t>eBOSS</a:t>
                </a:r>
                <a:endParaRPr lang="en-US" dirty="0">
                  <a:solidFill>
                    <a:schemeClr val="accent4"/>
                  </a:solidFill>
                  <a:ea typeface="Cambria Math" panose="02040503050406030204" pitchFamily="18" charset="0"/>
                </a:endParaRPr>
              </a:p>
              <a:p>
                <a:r>
                  <a:rPr lang="en-US" dirty="0">
                    <a:solidFill>
                      <a:schemeClr val="accent4"/>
                    </a:solidFill>
                    <a:ea typeface="Cambria Math" panose="02040503050406030204" pitchFamily="18" charset="0"/>
                  </a:rPr>
                  <a:t>---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</m:t>
                        </m:r>
                        <m:r>
                          <a:rPr lang="en-US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1+</m:t>
                            </m:r>
                            <m:r>
                              <a:rPr lang="en-US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sup>
                    </m:sSup>
                  </m:oMath>
                </a14:m>
                <a:r>
                  <a:rPr lang="fr-FR" dirty="0">
                    <a:solidFill>
                      <a:schemeClr val="accent4"/>
                    </a:solidFill>
                  </a:rPr>
                  <a:t> </a:t>
                </a:r>
              </a:p>
            </p:txBody>
          </p:sp>
        </mc:Choice>
        <mc:Fallback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0BFDB017-523D-7B41-9319-B42753BBB7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012" y="4008237"/>
                <a:ext cx="2164375" cy="646331"/>
              </a:xfrm>
              <a:prstGeom prst="rect">
                <a:avLst/>
              </a:prstGeom>
              <a:blipFill>
                <a:blip r:embed="rId8"/>
                <a:stretch>
                  <a:fillRect l="-1754" t="-3846" r="-1170" b="-1153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D10675E3-DDF8-084F-BD79-E66B949C1FE0}"/>
              </a:ext>
            </a:extLst>
          </p:cNvPr>
          <p:cNvSpPr/>
          <p:nvPr/>
        </p:nvSpPr>
        <p:spPr>
          <a:xfrm>
            <a:off x="4159468" y="3579978"/>
            <a:ext cx="1237262" cy="428259"/>
          </a:xfrm>
          <a:prstGeom prst="roundRect">
            <a:avLst>
              <a:gd name="adj" fmla="val 28667"/>
            </a:avLst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E0300BCA-2619-0943-87A5-9B1BA28DE8AE}"/>
              </a:ext>
            </a:extLst>
          </p:cNvPr>
          <p:cNvSpPr/>
          <p:nvPr/>
        </p:nvSpPr>
        <p:spPr>
          <a:xfrm>
            <a:off x="9275295" y="3617382"/>
            <a:ext cx="759567" cy="393413"/>
          </a:xfrm>
          <a:prstGeom prst="roundRect">
            <a:avLst>
              <a:gd name="adj" fmla="val 28667"/>
            </a:avLst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428716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2FDB914-F1BA-A34F-9FFB-DC875F3A646E}"/>
              </a:ext>
            </a:extLst>
          </p:cNvPr>
          <p:cNvSpPr txBox="1"/>
          <p:nvPr/>
        </p:nvSpPr>
        <p:spPr>
          <a:xfrm>
            <a:off x="335666" y="254643"/>
            <a:ext cx="20826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Sommaire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A5A0C56-93EC-8D4F-8EDD-A39640931A20}"/>
              </a:ext>
            </a:extLst>
          </p:cNvPr>
          <p:cNvSpPr/>
          <p:nvPr/>
        </p:nvSpPr>
        <p:spPr>
          <a:xfrm>
            <a:off x="-238754" y="-167833"/>
            <a:ext cx="3076548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B2C6F1E8-094C-E246-8D2C-1732F1DA9220}"/>
              </a:ext>
            </a:extLst>
          </p:cNvPr>
          <p:cNvGrpSpPr/>
          <p:nvPr/>
        </p:nvGrpSpPr>
        <p:grpSpPr>
          <a:xfrm>
            <a:off x="3146404" y="1614379"/>
            <a:ext cx="5027616" cy="4499345"/>
            <a:chOff x="3819096" y="1042879"/>
            <a:chExt cx="5027616" cy="4499345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C56AAF6-6F19-0A49-ABF1-3100BFCBCE71}"/>
                </a:ext>
              </a:extLst>
            </p:cNvPr>
            <p:cNvSpPr/>
            <p:nvPr/>
          </p:nvSpPr>
          <p:spPr>
            <a:xfrm>
              <a:off x="3819096" y="2903669"/>
              <a:ext cx="777766" cy="77776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400" b="1" dirty="0">
                  <a:solidFill>
                    <a:schemeClr val="tx1"/>
                  </a:solidFill>
                </a:rPr>
                <a:t>III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8974108F-1E70-5B4D-97B8-ACFAF349ED8B}"/>
                </a:ext>
              </a:extLst>
            </p:cNvPr>
            <p:cNvSpPr/>
            <p:nvPr/>
          </p:nvSpPr>
          <p:spPr>
            <a:xfrm>
              <a:off x="3819096" y="3834064"/>
              <a:ext cx="777766" cy="77776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400" b="1" dirty="0">
                  <a:solidFill>
                    <a:schemeClr val="tx1"/>
                  </a:solidFill>
                </a:rPr>
                <a:t>IV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378758A4-B9A9-F941-A057-884162004B50}"/>
                </a:ext>
              </a:extLst>
            </p:cNvPr>
            <p:cNvSpPr/>
            <p:nvPr/>
          </p:nvSpPr>
          <p:spPr>
            <a:xfrm>
              <a:off x="3819096" y="1973274"/>
              <a:ext cx="777766" cy="77776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400" b="1" dirty="0">
                  <a:solidFill>
                    <a:schemeClr val="tx1"/>
                  </a:solidFill>
                </a:rPr>
                <a:t>II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BE20964F-5A54-F049-A983-7CE317A4AA22}"/>
                </a:ext>
              </a:extLst>
            </p:cNvPr>
            <p:cNvSpPr/>
            <p:nvPr/>
          </p:nvSpPr>
          <p:spPr>
            <a:xfrm>
              <a:off x="3819096" y="1042879"/>
              <a:ext cx="777766" cy="77776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400" b="1" dirty="0">
                  <a:solidFill>
                    <a:schemeClr val="tx1"/>
                  </a:solidFill>
                </a:rPr>
                <a:t>I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CE7A0AA8-B58C-B849-88B1-CB4F39FD271B}"/>
                </a:ext>
              </a:extLst>
            </p:cNvPr>
            <p:cNvSpPr/>
            <p:nvPr/>
          </p:nvSpPr>
          <p:spPr>
            <a:xfrm>
              <a:off x="3819096" y="4764459"/>
              <a:ext cx="777766" cy="77776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400" b="1" dirty="0">
                  <a:solidFill>
                    <a:schemeClr val="tx1"/>
                  </a:solidFill>
                </a:rPr>
                <a:t>V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C003E2F-B409-A542-8A90-9AF0D6BCD12D}"/>
                </a:ext>
              </a:extLst>
            </p:cNvPr>
            <p:cNvSpPr txBox="1"/>
            <p:nvPr/>
          </p:nvSpPr>
          <p:spPr>
            <a:xfrm>
              <a:off x="5263680" y="1200928"/>
              <a:ext cx="188064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dirty="0"/>
                <a:t>Introduction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4867ECC-57CE-0D44-A946-78C796EA4681}"/>
                </a:ext>
              </a:extLst>
            </p:cNvPr>
            <p:cNvSpPr txBox="1"/>
            <p:nvPr/>
          </p:nvSpPr>
          <p:spPr>
            <a:xfrm>
              <a:off x="5263680" y="2131323"/>
              <a:ext cx="301877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dirty="0"/>
                <a:t>Analyse des données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735D849-0BF6-404F-BF68-66DACA070671}"/>
                </a:ext>
              </a:extLst>
            </p:cNvPr>
            <p:cNvSpPr txBox="1"/>
            <p:nvPr/>
          </p:nvSpPr>
          <p:spPr>
            <a:xfrm>
              <a:off x="5263680" y="3061718"/>
              <a:ext cx="157927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dirty="0">
                  <a:solidFill>
                    <a:schemeClr val="accent4"/>
                  </a:solidFill>
                </a:rPr>
                <a:t>Les mocks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33AA219-E748-DD45-9343-1E239BBB5268}"/>
                </a:ext>
              </a:extLst>
            </p:cNvPr>
            <p:cNvSpPr txBox="1"/>
            <p:nvPr/>
          </p:nvSpPr>
          <p:spPr>
            <a:xfrm>
              <a:off x="5263680" y="3992113"/>
              <a:ext cx="273664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dirty="0"/>
                <a:t>Analyse des mocks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CE58678-114D-8040-8AAE-58BD37D7CD16}"/>
                </a:ext>
              </a:extLst>
            </p:cNvPr>
            <p:cNvSpPr txBox="1"/>
            <p:nvPr/>
          </p:nvSpPr>
          <p:spPr>
            <a:xfrm>
              <a:off x="5263680" y="4922508"/>
              <a:ext cx="358303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dirty="0"/>
                <a:t>Etude des systématiques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185322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7C352E6-A269-7F4A-80EC-0B31A7FDE611}"/>
              </a:ext>
            </a:extLst>
          </p:cNvPr>
          <p:cNvSpPr txBox="1"/>
          <p:nvPr/>
        </p:nvSpPr>
        <p:spPr>
          <a:xfrm>
            <a:off x="335666" y="254643"/>
            <a:ext cx="73565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III. Les mocks : définition et objectifs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10B049F-C859-FA41-BB49-7813F24B785B}"/>
              </a:ext>
            </a:extLst>
          </p:cNvPr>
          <p:cNvSpPr/>
          <p:nvPr/>
        </p:nvSpPr>
        <p:spPr>
          <a:xfrm>
            <a:off x="-238755" y="-167833"/>
            <a:ext cx="8109540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319B11C-B587-D545-AEA7-412FD7DE4E54}"/>
              </a:ext>
            </a:extLst>
          </p:cNvPr>
          <p:cNvSpPr txBox="1"/>
          <p:nvPr/>
        </p:nvSpPr>
        <p:spPr>
          <a:xfrm>
            <a:off x="659756" y="1659285"/>
            <a:ext cx="9271322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Simulations des données : un relevé de QSO dont les forêts Ly</a:t>
            </a:r>
            <a:r>
              <a:rPr lang="fr-FR" sz="2400" dirty="0"/>
              <a:t>⍺</a:t>
            </a:r>
            <a:r>
              <a:rPr lang="fr-FR" sz="2000" dirty="0"/>
              <a:t> possèdent les bonnes fonctions de corrélations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Pas N-body, mais champs aléatoires gaussiens (GRF) : beaucoup plus rapide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Objectifs :</a:t>
            </a:r>
          </a:p>
          <a:p>
            <a:r>
              <a:rPr lang="fr-FR" sz="2000" dirty="0"/>
              <a:t>		- tester l’analyse</a:t>
            </a:r>
          </a:p>
          <a:p>
            <a:r>
              <a:rPr lang="fr-FR" sz="2000" dirty="0"/>
              <a:t>		- identifier les potentielles systématiques</a:t>
            </a:r>
          </a:p>
          <a:p>
            <a:r>
              <a:rPr lang="fr-FR" sz="2000" dirty="0"/>
              <a:t>		- vérifier l’estimation de la matrice de distorsions</a:t>
            </a:r>
          </a:p>
          <a:p>
            <a:r>
              <a:rPr lang="fr-FR" sz="2000" dirty="0"/>
              <a:t>		- vérifier l’estimation de la matrice de covariance</a:t>
            </a:r>
          </a:p>
          <a:p>
            <a:endParaRPr lang="fr-FR" sz="20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90A12F7-8399-DC4A-812C-4D6E460934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36732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9D3E3-CB3B-734F-8440-D305545813F3}"/>
              </a:ext>
            </a:extLst>
          </p:cNvPr>
          <p:cNvSpPr txBox="1"/>
          <p:nvPr/>
        </p:nvSpPr>
        <p:spPr>
          <a:xfrm>
            <a:off x="335666" y="254643"/>
            <a:ext cx="53463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III. Construction des mocks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19C02EF-0981-AE49-821E-BD4BCAFCE74E}"/>
              </a:ext>
            </a:extLst>
          </p:cNvPr>
          <p:cNvSpPr/>
          <p:nvPr/>
        </p:nvSpPr>
        <p:spPr>
          <a:xfrm>
            <a:off x="-238755" y="-167833"/>
            <a:ext cx="6149400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28" name="Picture 4" descr="Le belge, la chaise et le petit curieux - Les cigales éloquentes">
            <a:extLst>
              <a:ext uri="{FF2B5EF4-FFF2-40B4-BE49-F238E27FC236}">
                <a16:creationId xmlns:a16="http://schemas.microsoft.com/office/drawing/2014/main" id="{1371A92A-CF72-E744-9168-6F97B7E0E3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99" t="7754" r="7567" b="6671"/>
          <a:stretch/>
        </p:blipFill>
        <p:spPr bwMode="auto">
          <a:xfrm>
            <a:off x="1276912" y="3127151"/>
            <a:ext cx="1261962" cy="1302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1713025-5C4B-0E43-8A10-9E48C7C6AB8A}"/>
                  </a:ext>
                </a:extLst>
              </p:cNvPr>
              <p:cNvSpPr txBox="1"/>
              <p:nvPr/>
            </p:nvSpPr>
            <p:spPr>
              <a:xfrm>
                <a:off x="1226937" y="2685953"/>
                <a:ext cx="136191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0" dirty="0">
                    <a:ea typeface="Cambria Math" panose="02040503050406030204" pitchFamily="18" charset="0"/>
                  </a:rPr>
                  <a:t>1 GRF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fr-FR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1713025-5C4B-0E43-8A10-9E48C7C6AB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6937" y="2685953"/>
                <a:ext cx="1361911" cy="400110"/>
              </a:xfrm>
              <a:prstGeom prst="rect">
                <a:avLst/>
              </a:prstGeom>
              <a:blipFill>
                <a:blip r:embed="rId3"/>
                <a:stretch>
                  <a:fillRect l="-4630" t="-6061" b="-2424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08A76C3-DE4A-574A-8DE8-916521DDF03D}"/>
              </a:ext>
            </a:extLst>
          </p:cNvPr>
          <p:cNvCxnSpPr>
            <a:cxnSpLocks/>
          </p:cNvCxnSpPr>
          <p:nvPr/>
        </p:nvCxnSpPr>
        <p:spPr>
          <a:xfrm flipV="1">
            <a:off x="2812648" y="1946321"/>
            <a:ext cx="3097997" cy="1657128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ADB4C53-5E59-2744-A7B3-72BD79FB8F6F}"/>
              </a:ext>
            </a:extLst>
          </p:cNvPr>
          <p:cNvCxnSpPr>
            <a:cxnSpLocks/>
          </p:cNvCxnSpPr>
          <p:nvPr/>
        </p:nvCxnSpPr>
        <p:spPr>
          <a:xfrm flipV="1">
            <a:off x="2812648" y="2966839"/>
            <a:ext cx="4091653" cy="811388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E2F367A-FABA-5044-8A78-1E047919AAE9}"/>
              </a:ext>
            </a:extLst>
          </p:cNvPr>
          <p:cNvCxnSpPr>
            <a:cxnSpLocks/>
          </p:cNvCxnSpPr>
          <p:nvPr/>
        </p:nvCxnSpPr>
        <p:spPr>
          <a:xfrm>
            <a:off x="2812648" y="4085863"/>
            <a:ext cx="2824223" cy="1524884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6" name="Picture 4" descr="Le belge, la chaise et le petit curieux - Les cigales éloquentes">
            <a:extLst>
              <a:ext uri="{FF2B5EF4-FFF2-40B4-BE49-F238E27FC236}">
                <a16:creationId xmlns:a16="http://schemas.microsoft.com/office/drawing/2014/main" id="{467E2D77-7EF9-9547-8DE3-6EB6D87192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99" t="7754" r="7567" b="6671"/>
          <a:stretch/>
        </p:blipFill>
        <p:spPr bwMode="auto">
          <a:xfrm>
            <a:off x="6134445" y="878648"/>
            <a:ext cx="1261962" cy="1302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4" descr="Le belge, la chaise et le petit curieux - Les cigales éloquentes">
            <a:extLst>
              <a:ext uri="{FF2B5EF4-FFF2-40B4-BE49-F238E27FC236}">
                <a16:creationId xmlns:a16="http://schemas.microsoft.com/office/drawing/2014/main" id="{FD7D138D-043D-3C47-BD9F-724CE41323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99" t="7754" r="7567" b="6671"/>
          <a:stretch/>
        </p:blipFill>
        <p:spPr bwMode="auto">
          <a:xfrm>
            <a:off x="7332449" y="2112052"/>
            <a:ext cx="1261962" cy="1302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 descr="Le belge, la chaise et le petit curieux - Les cigales éloquentes">
            <a:extLst>
              <a:ext uri="{FF2B5EF4-FFF2-40B4-BE49-F238E27FC236}">
                <a16:creationId xmlns:a16="http://schemas.microsoft.com/office/drawing/2014/main" id="{6C060449-A238-0643-A5CE-C1783134D3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99" t="7754" r="7567" b="6671"/>
          <a:stretch/>
        </p:blipFill>
        <p:spPr bwMode="auto">
          <a:xfrm>
            <a:off x="7336309" y="3976157"/>
            <a:ext cx="1261962" cy="1302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4" descr="Le belge, la chaise et le petit curieux - Les cigales éloquentes">
            <a:extLst>
              <a:ext uri="{FF2B5EF4-FFF2-40B4-BE49-F238E27FC236}">
                <a16:creationId xmlns:a16="http://schemas.microsoft.com/office/drawing/2014/main" id="{59DA9C55-D204-A844-82CB-334D0A44B6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99" t="7754" r="7567" b="6671"/>
          <a:stretch/>
        </p:blipFill>
        <p:spPr bwMode="auto">
          <a:xfrm>
            <a:off x="5910645" y="5278309"/>
            <a:ext cx="1261962" cy="1302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DB8FF10-64AC-364E-A770-B540C6D43E4C}"/>
              </a:ext>
            </a:extLst>
          </p:cNvPr>
          <p:cNvCxnSpPr>
            <a:cxnSpLocks/>
          </p:cNvCxnSpPr>
          <p:nvPr/>
        </p:nvCxnSpPr>
        <p:spPr>
          <a:xfrm>
            <a:off x="2812648" y="3913519"/>
            <a:ext cx="4091653" cy="713714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2E38FBBC-92B3-E943-BB4F-C28C8D1F5A1E}"/>
                  </a:ext>
                </a:extLst>
              </p:cNvPr>
              <p:cNvSpPr txBox="1"/>
              <p:nvPr/>
            </p:nvSpPr>
            <p:spPr>
              <a:xfrm>
                <a:off x="3927600" y="3427686"/>
                <a:ext cx="1631344" cy="121001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type m:val="skw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cell</m:t>
                                  </m:r>
                                </m:sub>
                              </m:sSub>
                            </m:den>
                          </m:f>
                        </m:e>
                      </m:rad>
                    </m:oMath>
                  </m:oMathPara>
                </a14:m>
                <a:endParaRPr lang="fr-FR" dirty="0"/>
              </a:p>
              <a:p>
                <a:pPr algn="ctr"/>
                <a:r>
                  <a:rPr lang="fr-FR" dirty="0"/>
                  <a:t>+</a:t>
                </a:r>
              </a:p>
              <a:p>
                <a:pPr algn="ctr"/>
                <a:r>
                  <a:rPr lang="fr-FR" dirty="0"/>
                  <a:t>FFT</a:t>
                </a:r>
                <a:r>
                  <a:rPr lang="fr-FR" baseline="30000" dirty="0"/>
                  <a:t> </a:t>
                </a:r>
                <a:r>
                  <a:rPr lang="fr-FR" dirty="0"/>
                  <a:t>inverse</a:t>
                </a: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2E38FBBC-92B3-E943-BB4F-C28C8D1F5A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7600" y="3427686"/>
                <a:ext cx="1631344" cy="1210011"/>
              </a:xfrm>
              <a:prstGeom prst="rect">
                <a:avLst/>
              </a:prstGeom>
              <a:blipFill>
                <a:blip r:embed="rId4"/>
                <a:stretch>
                  <a:fillRect t="-31250" b="-1458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D1CE48C-63D1-9F45-9DAC-A6A98C89BCEC}"/>
                  </a:ext>
                </a:extLst>
              </p:cNvPr>
              <p:cNvSpPr txBox="1"/>
              <p:nvPr/>
            </p:nvSpPr>
            <p:spPr>
              <a:xfrm>
                <a:off x="7172607" y="575581"/>
                <a:ext cx="3521798" cy="4217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ea typeface="Cambria Math" panose="02040503050406030204" pitchFamily="18" charset="0"/>
                  </a:rPr>
                  <a:t>3 champs log-</a:t>
                </a:r>
                <a:r>
                  <a:rPr lang="en-US" sz="2000" dirty="0" err="1">
                    <a:ea typeface="Cambria Math" panose="02040503050406030204" pitchFamily="18" charset="0"/>
                  </a:rPr>
                  <a:t>normaux</a:t>
                </a:r>
                <a:r>
                  <a:rPr lang="en-US" sz="2000" b="0" dirty="0">
                    <a:ea typeface="Cambria Math" panose="02040503050406030204" pitchFamily="18" charset="0"/>
                  </a:rPr>
                  <a:t>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QSO</m:t>
                        </m:r>
                      </m:sub>
                    </m:sSub>
                  </m:oMath>
                </a14:m>
                <a:endParaRPr lang="fr-FR" sz="20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D1CE48C-63D1-9F45-9DAC-A6A98C89BC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2607" y="575581"/>
                <a:ext cx="3521798" cy="421782"/>
              </a:xfrm>
              <a:prstGeom prst="rect">
                <a:avLst/>
              </a:prstGeom>
              <a:blipFill>
                <a:blip r:embed="rId5"/>
                <a:stretch>
                  <a:fillRect l="-1799" t="-5714" b="-1428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1A976254-5490-3746-A402-67B3F8646BA4}"/>
                  </a:ext>
                </a:extLst>
              </p:cNvPr>
              <p:cNvSpPr txBox="1"/>
              <p:nvPr/>
            </p:nvSpPr>
            <p:spPr>
              <a:xfrm>
                <a:off x="8293027" y="1872319"/>
                <a:ext cx="236231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ea typeface="Cambria Math" panose="02040503050406030204" pitchFamily="18" charset="0"/>
                  </a:rPr>
                  <a:t>1 </a:t>
                </a:r>
                <a:r>
                  <a:rPr lang="en-US" sz="2000" dirty="0" err="1">
                    <a:ea typeface="Cambria Math" panose="02040503050406030204" pitchFamily="18" charset="0"/>
                  </a:rPr>
                  <a:t>densité</a:t>
                </a:r>
                <a:r>
                  <a:rPr lang="en-US" sz="2000" dirty="0">
                    <a:ea typeface="Cambria Math" panose="02040503050406030204" pitchFamily="18" charset="0"/>
                  </a:rPr>
                  <a:t> </a:t>
                </a:r>
                <a:r>
                  <a:rPr lang="en-US" sz="2000" b="0" dirty="0">
                    <a:ea typeface="Cambria Math" panose="02040503050406030204" pitchFamily="18" charset="0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mati</m:t>
                        </m:r>
                        <m: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è</m:t>
                        </m:r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re</m:t>
                        </m:r>
                      </m:sub>
                    </m:sSub>
                  </m:oMath>
                </a14:m>
                <a:endParaRPr lang="fr-FR" sz="20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1A976254-5490-3746-A402-67B3F8646B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3027" y="1872319"/>
                <a:ext cx="2362313" cy="400110"/>
              </a:xfrm>
              <a:prstGeom prst="rect">
                <a:avLst/>
              </a:prstGeom>
              <a:blipFill>
                <a:blip r:embed="rId6"/>
                <a:stretch>
                  <a:fillRect l="-2139" t="-6061" b="-2424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C5A6355-EA7D-8646-938F-1ECB14F675E8}"/>
                  </a:ext>
                </a:extLst>
              </p:cNvPr>
              <p:cNvSpPr txBox="1"/>
              <p:nvPr/>
            </p:nvSpPr>
            <p:spPr>
              <a:xfrm>
                <a:off x="8293027" y="3685753"/>
                <a:ext cx="175573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ea typeface="Cambria Math" panose="02040503050406030204" pitchFamily="18" charset="0"/>
                  </a:rPr>
                  <a:t>3 vitesses</a:t>
                </a:r>
                <a:r>
                  <a:rPr lang="en-US" sz="2000" b="0" dirty="0">
                    <a:ea typeface="Cambria Math" panose="02040503050406030204" pitchFamily="18" charset="0"/>
                  </a:rPr>
                  <a:t>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fr-FR" sz="20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C5A6355-EA7D-8646-938F-1ECB14F675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3027" y="3685753"/>
                <a:ext cx="1755737" cy="400110"/>
              </a:xfrm>
              <a:prstGeom prst="rect">
                <a:avLst/>
              </a:prstGeom>
              <a:blipFill>
                <a:blip r:embed="rId7"/>
                <a:stretch>
                  <a:fillRect l="-2878" t="-6061" b="-2424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5EE5FF8-7534-BD4C-B71A-52054FAD8663}"/>
                  </a:ext>
                </a:extLst>
              </p:cNvPr>
              <p:cNvSpPr txBox="1"/>
              <p:nvPr/>
            </p:nvSpPr>
            <p:spPr>
              <a:xfrm>
                <a:off x="7332449" y="5729330"/>
                <a:ext cx="3236207" cy="4247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ea typeface="Cambria Math" panose="02040503050406030204" pitchFamily="18" charset="0"/>
                  </a:rPr>
                  <a:t>6 gradients de vitesse</a:t>
                </a:r>
                <a:r>
                  <a:rPr lang="en-US" sz="2000" b="0" dirty="0">
                    <a:ea typeface="Cambria Math" panose="02040503050406030204" pitchFamily="18" charset="0"/>
                  </a:rPr>
                  <a:t>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endParaRPr lang="fr-FR" sz="20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5EE5FF8-7534-BD4C-B71A-52054FAD86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2449" y="5729330"/>
                <a:ext cx="3236207" cy="424796"/>
              </a:xfrm>
              <a:prstGeom prst="rect">
                <a:avLst/>
              </a:prstGeom>
              <a:blipFill>
                <a:blip r:embed="rId8"/>
                <a:stretch>
                  <a:fillRect l="-1563" t="-5714" b="-1714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0E449E1-8CDE-9547-A455-2E9C1ECD9A2B}"/>
                  </a:ext>
                </a:extLst>
              </p:cNvPr>
              <p:cNvSpPr txBox="1"/>
              <p:nvPr/>
            </p:nvSpPr>
            <p:spPr>
              <a:xfrm>
                <a:off x="498684" y="6154126"/>
                <a:ext cx="494141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dirty="0">
                    <a:sym typeface="Wingdings" pitchFamily="2" charset="2"/>
                  </a:rPr>
                  <a:t>1 boite</a:t>
                </a:r>
                <a:r>
                  <a:rPr lang="en-US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fr-FR" sz="2000" dirty="0">
                    <a:sym typeface="Wingdings" pitchFamily="2" charset="2"/>
                  </a:rPr>
                  <a:t>  </a:t>
                </a:r>
                <a:r>
                  <a:rPr lang="fr-FR" sz="2000" dirty="0"/>
                  <a:t>13 boîtes dans l’espace réel</a:t>
                </a: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0E449E1-8CDE-9547-A455-2E9C1ECD9A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684" y="6154126"/>
                <a:ext cx="4941417" cy="400110"/>
              </a:xfrm>
              <a:prstGeom prst="rect">
                <a:avLst/>
              </a:prstGeom>
              <a:blipFill>
                <a:blip r:embed="rId9"/>
                <a:stretch>
                  <a:fillRect l="-1026" t="-9375" r="-256" b="-25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CF345DA-C82D-0940-A460-974BE400D83E}"/>
                  </a:ext>
                </a:extLst>
              </p:cNvPr>
              <p:cNvSpPr txBox="1"/>
              <p:nvPr/>
            </p:nvSpPr>
            <p:spPr>
              <a:xfrm>
                <a:off x="969173" y="4613760"/>
                <a:ext cx="187743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dirty="0"/>
                  <a:t>2560x2560x1536</a:t>
                </a:r>
              </a:p>
              <a:p>
                <a:pPr algn="ctr"/>
                <a:r>
                  <a:rPr lang="fr-FR" dirty="0"/>
                  <a:t>2.19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Mpc</m:t>
                    </m:r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CF345DA-C82D-0940-A460-974BE400D8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9173" y="4613760"/>
                <a:ext cx="1877437" cy="646331"/>
              </a:xfrm>
              <a:prstGeom prst="rect">
                <a:avLst/>
              </a:prstGeom>
              <a:blipFill>
                <a:blip r:embed="rId10"/>
                <a:stretch>
                  <a:fillRect l="-2013" t="-3846" r="-2013" b="-1153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A0186F85-C775-7943-910A-D810F5703D46}"/>
              </a:ext>
            </a:extLst>
          </p:cNvPr>
          <p:cNvSpPr txBox="1"/>
          <p:nvPr/>
        </p:nvSpPr>
        <p:spPr>
          <a:xfrm>
            <a:off x="682906" y="1493134"/>
            <a:ext cx="92944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/>
              <a:t>Les boîtes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827D95-13F1-0D42-B114-3DC7B4580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343EBB-C1F3-124F-A7A2-E377D3BCD277}"/>
              </a:ext>
            </a:extLst>
          </p:cNvPr>
          <p:cNvSpPr txBox="1"/>
          <p:nvPr/>
        </p:nvSpPr>
        <p:spPr>
          <a:xfrm>
            <a:off x="8293027" y="1033100"/>
            <a:ext cx="1253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ym typeface="Wingdings" pitchFamily="2" charset="2"/>
              </a:rPr>
              <a:t> quasars</a:t>
            </a:r>
            <a:endParaRPr lang="fr-F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105331B-E0CF-5747-B03F-D84D0E9E69C6}"/>
              </a:ext>
            </a:extLst>
          </p:cNvPr>
          <p:cNvSpPr txBox="1"/>
          <p:nvPr/>
        </p:nvSpPr>
        <p:spPr>
          <a:xfrm>
            <a:off x="9210008" y="2341372"/>
            <a:ext cx="8387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ym typeface="Wingdings" pitchFamily="2" charset="2"/>
              </a:rPr>
              <a:t> </a:t>
            </a:r>
            <a:r>
              <a:rPr lang="fr-FR" dirty="0"/>
              <a:t>Ly</a:t>
            </a:r>
            <a:r>
              <a:rPr lang="fr-FR" sz="2000" dirty="0"/>
              <a:t>⍺</a:t>
            </a:r>
            <a:endParaRPr lang="fr-F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5EA3047-21B0-2F49-87CB-A7D8BDBEAE77}"/>
              </a:ext>
            </a:extLst>
          </p:cNvPr>
          <p:cNvSpPr txBox="1"/>
          <p:nvPr/>
        </p:nvSpPr>
        <p:spPr>
          <a:xfrm>
            <a:off x="9196414" y="4116519"/>
            <a:ext cx="865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ym typeface="Wingdings" pitchFamily="2" charset="2"/>
              </a:rPr>
              <a:t> RSD</a:t>
            </a:r>
            <a:endParaRPr lang="fr-F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5DD32E0-465D-F040-AEF2-DF30FE2C4DDB}"/>
              </a:ext>
            </a:extLst>
          </p:cNvPr>
          <p:cNvSpPr txBox="1"/>
          <p:nvPr/>
        </p:nvSpPr>
        <p:spPr>
          <a:xfrm>
            <a:off x="8161439" y="6097753"/>
            <a:ext cx="865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ym typeface="Wingdings" pitchFamily="2" charset="2"/>
              </a:rPr>
              <a:t> RSD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826910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D357954-1CF1-A34A-BF41-2D38BD26B123}"/>
                  </a:ext>
                </a:extLst>
              </p:cNvPr>
              <p:cNvSpPr txBox="1"/>
              <p:nvPr/>
            </p:nvSpPr>
            <p:spPr>
              <a:xfrm>
                <a:off x="682906" y="1493134"/>
                <a:ext cx="9294471" cy="49646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Les quasars</a:t>
                </a:r>
              </a:p>
              <a:p>
                <a:endParaRPr lang="fr-FR" sz="2000" dirty="0"/>
              </a:p>
              <a:p>
                <a:r>
                  <a:rPr lang="fr-FR" sz="2000" dirty="0"/>
                  <a:t>QSO : tirage aléatoire selon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 ∝</m:t>
                    </m:r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exp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QSO</m:t>
                        </m:r>
                      </m:sub>
                    </m:sSub>
                  </m:oMath>
                </a14:m>
                <a:r>
                  <a:rPr lang="fr-FR" sz="2000" dirty="0"/>
                  <a:t>) 	</a:t>
                </a:r>
              </a:p>
              <a:p>
                <a:r>
                  <a:rPr lang="fr-FR" sz="2000" dirty="0">
                    <a:sym typeface="Wingdings" pitchFamily="2" charset="2"/>
                  </a:rPr>
                  <a:t>				</a:t>
                </a:r>
                <a:r>
                  <a:rPr lang="fr-FR" sz="2000" dirty="0"/>
                  <a:t>Champ log-normal :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QSO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ln</m:t>
                    </m:r>
                    <m: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1+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𝜉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fr-FR" sz="2000" dirty="0"/>
              </a:p>
              <a:p>
                <a:endParaRPr lang="fr-FR" sz="2000" dirty="0"/>
              </a:p>
              <a:p>
                <a:r>
                  <a:rPr lang="en-US" sz="2000" dirty="0">
                    <a:ea typeface="Cambria Math" panose="02040503050406030204" pitchFamily="18" charset="0"/>
                  </a:rPr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QSO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FFT</m:t>
                        </m:r>
                      </m:e>
                      <m:sup>
                        <m: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ad>
                          <m:radPr>
                            <m:degHide m:val="on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type m:val="skw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2000" b="0" i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QSO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</m:d>
                              </m:num>
                              <m:den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2000" i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cell</m:t>
                                    </m:r>
                                  </m:sub>
                                </m:sSub>
                              </m:den>
                            </m:f>
                          </m:e>
                        </m:rad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fr-FR" sz="2000" dirty="0"/>
                  <a:t>  avec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QSO</m:t>
                        </m:r>
                      </m:sub>
                    </m:sSub>
                  </m:oMath>
                </a14:m>
                <a:r>
                  <a:rPr lang="fr-FR" sz="2000" dirty="0"/>
                  <a:t> = FFT 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QSO</m:t>
                        </m:r>
                      </m:sub>
                    </m:sSub>
                  </m:oMath>
                </a14:m>
                <a:r>
                  <a:rPr lang="fr-FR" sz="2000" dirty="0"/>
                  <a:t>]</a:t>
                </a:r>
              </a:p>
              <a:p>
                <a:endParaRPr lang="fr-FR" sz="2000" dirty="0"/>
              </a:p>
              <a:p>
                <a:endParaRPr lang="fr-FR" sz="2000" dirty="0"/>
              </a:p>
              <a:p>
                <a:r>
                  <a:rPr lang="fr-FR" sz="2000" dirty="0"/>
                  <a:t>3 champs log-normaux</a:t>
                </a:r>
                <a:r>
                  <a:rPr lang="en-US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QSO</m:t>
                        </m:r>
                      </m:sub>
                    </m:sSub>
                  </m:oMath>
                </a14:m>
                <a:r>
                  <a:rPr lang="fr-FR" sz="2000" dirty="0"/>
                  <a:t> à z</a:t>
                </a:r>
                <a:r>
                  <a:rPr lang="fr-FR" sz="2000" baseline="-25000" dirty="0"/>
                  <a:t>1</a:t>
                </a:r>
                <a:r>
                  <a:rPr lang="fr-FR" sz="2000" dirty="0"/>
                  <a:t> = 1.9 , z</a:t>
                </a:r>
                <a:r>
                  <a:rPr lang="fr-FR" sz="2000" baseline="-25000" dirty="0"/>
                  <a:t>2</a:t>
                </a:r>
                <a:r>
                  <a:rPr lang="fr-FR" sz="2000" dirty="0"/>
                  <a:t> = 2.75 , z</a:t>
                </a:r>
                <a:r>
                  <a:rPr lang="fr-FR" sz="2000" baseline="-25000" dirty="0"/>
                  <a:t>3</a:t>
                </a:r>
                <a:r>
                  <a:rPr lang="fr-FR" sz="2000" dirty="0"/>
                  <a:t> = 3.6 combinés</a:t>
                </a:r>
                <a:endParaRPr lang="fr-FR" sz="2000" dirty="0">
                  <a:sym typeface="Wingdings" pitchFamily="2" charset="2"/>
                </a:endParaRPr>
              </a:p>
              <a:p>
                <a:pPr lvl="2"/>
                <a:endParaRPr lang="fr-FR" sz="2000" dirty="0">
                  <a:sym typeface="Wingdings" pitchFamily="2" charset="2"/>
                </a:endParaRPr>
              </a:p>
              <a:p>
                <a:pPr marL="800100" lvl="1" indent="-342900">
                  <a:buFont typeface="Wingdings" pitchFamily="2" charset="2"/>
                  <a:buChar char="à"/>
                </a:pPr>
                <a:r>
                  <a:rPr lang="fr-FR" sz="2000" dirty="0">
                    <a:sym typeface="Wingdings" pitchFamily="2" charset="2"/>
                  </a:rPr>
                  <a:t>1 champ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QSO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sz="2000" dirty="0"/>
                  <a:t> </a:t>
                </a:r>
                <a:r>
                  <a:rPr lang="fr-FR" sz="2000" dirty="0">
                    <a:sym typeface="Wingdings" pitchFamily="2" charset="2"/>
                  </a:rPr>
                  <a:t>: </a:t>
                </a:r>
                <a:r>
                  <a:rPr lang="fr-FR" sz="2000" dirty="0"/>
                  <a:t>correct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QSO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fr-FR" sz="2000" dirty="0"/>
              </a:p>
              <a:p>
                <a:endParaRPr lang="fr-FR" sz="2000" dirty="0"/>
              </a:p>
              <a:p>
                <a:endParaRPr lang="fr-FR" sz="2000" dirty="0"/>
              </a:p>
              <a:p>
                <a:r>
                  <a:rPr lang="fr-FR" sz="2000" dirty="0"/>
                  <a:t>+ déplacés selon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type m:val="skw"/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∥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den>
                    </m:f>
                  </m:oMath>
                </a14:m>
                <a:r>
                  <a:rPr lang="fr-FR" sz="2000" dirty="0"/>
                  <a:t>   (RSD)</a:t>
                </a: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D357954-1CF1-A34A-BF41-2D38BD26B1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906" y="1493134"/>
                <a:ext cx="9294471" cy="4964692"/>
              </a:xfrm>
              <a:prstGeom prst="rect">
                <a:avLst/>
              </a:prstGeom>
              <a:blipFill>
                <a:blip r:embed="rId2"/>
                <a:stretch>
                  <a:fillRect l="-819" t="-1023" b="-1329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2DF02887-E71F-8246-92C8-790757EFC560}"/>
              </a:ext>
            </a:extLst>
          </p:cNvPr>
          <p:cNvSpPr txBox="1"/>
          <p:nvPr/>
        </p:nvSpPr>
        <p:spPr>
          <a:xfrm>
            <a:off x="335666" y="254643"/>
            <a:ext cx="53463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III. Construction des mocks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14000C0-8768-E949-B310-494C4D047602}"/>
              </a:ext>
            </a:extLst>
          </p:cNvPr>
          <p:cNvSpPr/>
          <p:nvPr/>
        </p:nvSpPr>
        <p:spPr>
          <a:xfrm>
            <a:off x="-238755" y="-167833"/>
            <a:ext cx="6149400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5498B07-F836-E44E-94C9-DC255536C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C6D355CD-19CB-4242-A343-3A380A54AFF6}"/>
              </a:ext>
            </a:extLst>
          </p:cNvPr>
          <p:cNvSpPr/>
          <p:nvPr/>
        </p:nvSpPr>
        <p:spPr>
          <a:xfrm>
            <a:off x="977361" y="4989309"/>
            <a:ext cx="4704640" cy="555171"/>
          </a:xfrm>
          <a:prstGeom prst="roundRect">
            <a:avLst>
              <a:gd name="adj" fmla="val 41352"/>
            </a:avLst>
          </a:prstGeom>
          <a:noFill/>
          <a:ln w="317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46696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2C2EEA4-78BB-DD4B-9522-1907132BEF70}"/>
                  </a:ext>
                </a:extLst>
              </p:cNvPr>
              <p:cNvSpPr txBox="1"/>
              <p:nvPr/>
            </p:nvSpPr>
            <p:spPr>
              <a:xfrm>
                <a:off x="682906" y="1493134"/>
                <a:ext cx="9294471" cy="34313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Le Ly</a:t>
                </a:r>
                <a:r>
                  <a:rPr lang="fr-FR" sz="2800" dirty="0"/>
                  <a:t>⍺</a:t>
                </a:r>
                <a:endParaRPr lang="fr-FR" sz="2400" dirty="0"/>
              </a:p>
              <a:p>
                <a:pPr lvl="2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mati</m:t>
                          </m:r>
                          <m:r>
                            <a:rPr lang="en-US" sz="20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è</m:t>
                          </m:r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re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FFT</m:t>
                          </m:r>
                        </m:e>
                        <m:sup>
                          <m:r>
                            <a:rPr lang="en-US" sz="2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ad>
                            <m:radPr>
                              <m:degHide m:val="on"/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type m:val="skw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2000" b="0" i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mati</m:t>
                                      </m:r>
                                      <m:r>
                                        <a:rPr lang="en-US" sz="2000" i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è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sz="2000" b="0" i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re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</m:d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200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cell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rad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fr-FR" sz="2000" dirty="0"/>
              </a:p>
              <a:p>
                <a:pPr lvl="2"/>
                <a:endParaRPr lang="fr-FR" sz="2000" dirty="0"/>
              </a:p>
              <a:p>
                <a:pPr marL="1257300" lvl="2" indent="-342900">
                  <a:buFont typeface="Wingdings" pitchFamily="2" charset="2"/>
                  <a:buChar char="à"/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exp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− 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/>
                  <a:t>   avec   </a:t>
                </a:r>
                <a14:m>
                  <m:oMath xmlns:m="http://schemas.openxmlformats.org/officeDocument/2006/math">
                    <m:r>
                      <a:rPr lang="fr-FR" sz="200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n-US" sz="2000" i="1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func>
                      <m:funcPr>
                        <m:ctrlPr>
                          <a:rPr lang="en-US" sz="20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r>
                          <a:rPr lang="en-US" sz="20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[ </m:t>
                        </m:r>
                        <m:r>
                          <a:rPr lang="en-US" sz="20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  <m:r>
                          <a:rPr lang="en-US" sz="20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0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000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00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mati</m:t>
                            </m:r>
                            <m:r>
                              <a:rPr lang="en-US" sz="200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è</m:t>
                            </m:r>
                            <m:r>
                              <m:rPr>
                                <m:sty m:val="p"/>
                              </m:rPr>
                              <a:rPr lang="en-US" sz="200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re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]</m:t>
                        </m:r>
                      </m:e>
                    </m:func>
                  </m:oMath>
                </a14:m>
                <a:r>
                  <a:rPr lang="fr-FR" sz="2000" dirty="0"/>
                  <a:t> </a:t>
                </a:r>
                <a:r>
                  <a:rPr lang="fr-FR" dirty="0"/>
                  <a:t>(FGPA)</a:t>
                </a:r>
                <a:endParaRPr lang="fr-FR" sz="2000" dirty="0"/>
              </a:p>
              <a:p>
                <a:pPr lvl="2"/>
                <a:endParaRPr lang="fr-FR" sz="2000" dirty="0"/>
              </a:p>
              <a:p>
                <a:pPr lvl="2"/>
                <a:endParaRPr lang="fr-FR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Les RSD</a:t>
                </a:r>
                <a:endParaRPr lang="fr-FR" sz="2000" dirty="0"/>
              </a:p>
              <a:p>
                <a:pPr lvl="1"/>
                <a:endParaRPr lang="fr-FR" sz="2000" dirty="0"/>
              </a:p>
              <a:p>
                <a:pPr lvl="1"/>
                <a:endParaRPr lang="fr-FR" sz="20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2C2EEA4-78BB-DD4B-9522-1907132BEF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906" y="1493134"/>
                <a:ext cx="9294471" cy="3431389"/>
              </a:xfrm>
              <a:prstGeom prst="rect">
                <a:avLst/>
              </a:prstGeom>
              <a:blipFill>
                <a:blip r:embed="rId2"/>
                <a:stretch>
                  <a:fillRect l="-819" t="-184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4B8A304-F526-F440-9B86-CB9E4788734E}"/>
                  </a:ext>
                </a:extLst>
              </p:cNvPr>
              <p:cNvSpPr txBox="1"/>
              <p:nvPr/>
            </p:nvSpPr>
            <p:spPr>
              <a:xfrm>
                <a:off x="9707525" y="3496317"/>
                <a:ext cx="2569028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2400" dirty="0"/>
                  <a:t>Même boîte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fr-FR" sz="2400" dirty="0"/>
              </a:p>
              <a:p>
                <a:pPr algn="ctr"/>
                <a:r>
                  <a:rPr lang="fr-FR" sz="2400" dirty="0"/>
                  <a:t>que QSO</a:t>
                </a: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4B8A304-F526-F440-9B86-CB9E478873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07525" y="3496317"/>
                <a:ext cx="2569028" cy="830997"/>
              </a:xfrm>
              <a:prstGeom prst="rect">
                <a:avLst/>
              </a:prstGeom>
              <a:blipFill>
                <a:blip r:embed="rId3"/>
                <a:stretch>
                  <a:fillRect t="-4478" b="-1492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795E45A0-BF8E-8C4C-9CC0-3A791E585855}"/>
              </a:ext>
            </a:extLst>
          </p:cNvPr>
          <p:cNvSpPr txBox="1"/>
          <p:nvPr/>
        </p:nvSpPr>
        <p:spPr>
          <a:xfrm>
            <a:off x="335666" y="254643"/>
            <a:ext cx="53463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III. Construction des mocks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DE41259C-D41D-6F4B-A1BC-CAF1732FB51E}"/>
              </a:ext>
            </a:extLst>
          </p:cNvPr>
          <p:cNvSpPr/>
          <p:nvPr/>
        </p:nvSpPr>
        <p:spPr>
          <a:xfrm>
            <a:off x="-238755" y="-167833"/>
            <a:ext cx="6149400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F9B20C48-C16F-8A47-8B54-538B5435290B}"/>
              </a:ext>
            </a:extLst>
          </p:cNvPr>
          <p:cNvSpPr/>
          <p:nvPr/>
        </p:nvSpPr>
        <p:spPr>
          <a:xfrm>
            <a:off x="8855149" y="1493134"/>
            <a:ext cx="852376" cy="4494134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3614B0C-CB4A-7B47-A566-8C112B90D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25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228143E-9006-EC48-AC8A-D7A830F9C4D6}"/>
                  </a:ext>
                </a:extLst>
              </p:cNvPr>
              <p:cNvSpPr/>
              <p:nvPr/>
            </p:nvSpPr>
            <p:spPr>
              <a:xfrm>
                <a:off x="3386218" y="4367174"/>
                <a:ext cx="972574" cy="5080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fr-FR" sz="2200" dirty="0"/>
              </a:p>
            </p:txBody>
          </p:sp>
        </mc:Choice>
        <mc:Fallback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228143E-9006-EC48-AC8A-D7A830F9C4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6218" y="4367174"/>
                <a:ext cx="972574" cy="50808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25647EDF-0BB2-9B41-9F64-085D735E778C}"/>
                  </a:ext>
                </a:extLst>
              </p:cNvPr>
              <p:cNvSpPr/>
              <p:nvPr/>
            </p:nvSpPr>
            <p:spPr>
              <a:xfrm>
                <a:off x="3386218" y="5510935"/>
                <a:ext cx="1175065" cy="5080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d>
                        <m:d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fr-FR" sz="2200" dirty="0"/>
              </a:p>
            </p:txBody>
          </p:sp>
        </mc:Choice>
        <mc:Fallback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25647EDF-0BB2-9B41-9F64-085D735E77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6218" y="5510935"/>
                <a:ext cx="1175065" cy="508088"/>
              </a:xfrm>
              <a:prstGeom prst="rect">
                <a:avLst/>
              </a:prstGeom>
              <a:blipFill>
                <a:blip r:embed="rId5"/>
                <a:stretch>
                  <a:fillRect b="-243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FF83A574-E84C-B946-86ED-5F81CF5A8745}"/>
                  </a:ext>
                </a:extLst>
              </p:cNvPr>
              <p:cNvSpPr/>
              <p:nvPr/>
            </p:nvSpPr>
            <p:spPr>
              <a:xfrm>
                <a:off x="1574226" y="5000747"/>
                <a:ext cx="556434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fr-FR" sz="2200" dirty="0"/>
              </a:p>
            </p:txBody>
          </p:sp>
        </mc:Choice>
        <mc:Fallback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FF83A574-E84C-B946-86ED-5F81CF5A874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4226" y="5000747"/>
                <a:ext cx="556434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6BF9F68-3BE7-6940-A416-570B985AB743}"/>
              </a:ext>
            </a:extLst>
          </p:cNvPr>
          <p:cNvCxnSpPr/>
          <p:nvPr/>
        </p:nvCxnSpPr>
        <p:spPr>
          <a:xfrm flipV="1">
            <a:off x="2242457" y="4746171"/>
            <a:ext cx="1045029" cy="470019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7ED7039-8720-6745-8612-74BCA8690C51}"/>
              </a:ext>
            </a:extLst>
          </p:cNvPr>
          <p:cNvCxnSpPr>
            <a:cxnSpLocks/>
          </p:cNvCxnSpPr>
          <p:nvPr/>
        </p:nvCxnSpPr>
        <p:spPr>
          <a:xfrm>
            <a:off x="2242457" y="5364866"/>
            <a:ext cx="1045029" cy="437736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A68E0AE-40E4-B74F-B395-59B062877C60}"/>
              </a:ext>
            </a:extLst>
          </p:cNvPr>
          <p:cNvSpPr txBox="1"/>
          <p:nvPr/>
        </p:nvSpPr>
        <p:spPr>
          <a:xfrm>
            <a:off x="4319454" y="4442162"/>
            <a:ext cx="2988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: vitesses     </a:t>
            </a:r>
            <a:r>
              <a:rPr lang="fr-FR" dirty="0">
                <a:sym typeface="Wingdings" pitchFamily="2" charset="2"/>
              </a:rPr>
              <a:t> QSO et HCD</a:t>
            </a:r>
            <a:endParaRPr lang="fr-FR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6EED4CE-7A52-A249-8736-7EE7EC34415E}"/>
              </a:ext>
            </a:extLst>
          </p:cNvPr>
          <p:cNvSpPr txBox="1"/>
          <p:nvPr/>
        </p:nvSpPr>
        <p:spPr>
          <a:xfrm>
            <a:off x="4561283" y="5602547"/>
            <a:ext cx="33298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: gradients de vitesse    </a:t>
            </a:r>
            <a:r>
              <a:rPr lang="fr-FR" dirty="0">
                <a:sym typeface="Wingdings" pitchFamily="2" charset="2"/>
              </a:rPr>
              <a:t> </a:t>
            </a:r>
            <a:r>
              <a:rPr lang="fr-FR" dirty="0"/>
              <a:t>Ly</a:t>
            </a:r>
            <a:r>
              <a:rPr lang="fr-FR" sz="2000" dirty="0"/>
              <a:t>⍺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116651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F2D780A-1EBA-E247-A923-96906E87CF6A}"/>
                  </a:ext>
                </a:extLst>
              </p:cNvPr>
              <p:cNvSpPr txBox="1"/>
              <p:nvPr/>
            </p:nvSpPr>
            <p:spPr>
              <a:xfrm>
                <a:off x="682906" y="1493134"/>
                <a:ext cx="9294471" cy="20005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Création des lignes de visée</a:t>
                </a:r>
                <a:endParaRPr lang="fr-FR" sz="2000" dirty="0"/>
              </a:p>
              <a:p>
                <a:endParaRPr lang="fr-FR" sz="2000" dirty="0"/>
              </a:p>
              <a:p>
                <a:r>
                  <a:rPr lang="fr-FR" sz="2000" dirty="0"/>
                  <a:t>Interpolation de la densité le long du spectre de chaque QSO</a:t>
                </a:r>
              </a:p>
              <a:p>
                <a:endParaRPr lang="fr-FR" sz="2000" dirty="0"/>
              </a:p>
              <a:p>
                <a:r>
                  <a:rPr lang="fr-FR" sz="2000" b="1" dirty="0"/>
                  <a:t>Eviter l’aliasing </a:t>
                </a:r>
                <a:r>
                  <a:rPr lang="fr-FR" sz="2000" dirty="0">
                    <a:sym typeface="Wingdings" pitchFamily="2" charset="2"/>
                  </a:rPr>
                  <a:t> </a:t>
                </a:r>
                <a:r>
                  <a:rPr lang="fr-FR" sz="2000" dirty="0">
                    <a:solidFill>
                      <a:schemeClr val="accent4"/>
                    </a:solidFill>
                    <a:sym typeface="Wingdings" pitchFamily="2" charset="2"/>
                  </a:rPr>
                  <a:t>lissage gaussien </a:t>
                </a:r>
                <a:r>
                  <a:rPr lang="fr-FR" sz="2000" dirty="0">
                    <a:sym typeface="Wingdings" pitchFamily="2" charset="2"/>
                  </a:rPr>
                  <a:t>avec </a:t>
                </a:r>
                <a14:m>
                  <m:oMath xmlns:m="http://schemas.openxmlformats.org/officeDocument/2006/math">
                    <m:r>
                      <a:rPr lang="fr-FR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𝜎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=2.19</m:t>
                    </m:r>
                  </m:oMath>
                </a14:m>
                <a:r>
                  <a:rPr lang="fr-FR" sz="2000" dirty="0">
                    <a:sym typeface="Wingdings" pitchFamily="2" charset="2"/>
                  </a:rPr>
                  <a:t> </a:t>
                </a:r>
                <a:r>
                  <a:rPr lang="fr-FR" sz="2000" dirty="0" err="1">
                    <a:sym typeface="Wingdings" pitchFamily="2" charset="2"/>
                  </a:rPr>
                  <a:t>Mpc</a:t>
                </a:r>
                <a:r>
                  <a:rPr lang="fr-FR" sz="2000" dirty="0">
                    <a:sym typeface="Wingdings" pitchFamily="2" charset="2"/>
                  </a:rPr>
                  <a:t>/h</a:t>
                </a:r>
              </a:p>
              <a:p>
                <a:endParaRPr lang="fr-FR" sz="20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F2D780A-1EBA-E247-A923-96906E87CF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906" y="1493134"/>
                <a:ext cx="9294471" cy="2000548"/>
              </a:xfrm>
              <a:prstGeom prst="rect">
                <a:avLst/>
              </a:prstGeom>
              <a:blipFill>
                <a:blip r:embed="rId2"/>
                <a:stretch>
                  <a:fillRect l="-819" t="-253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4" name="TextBox 163">
            <a:extLst>
              <a:ext uri="{FF2B5EF4-FFF2-40B4-BE49-F238E27FC236}">
                <a16:creationId xmlns:a16="http://schemas.microsoft.com/office/drawing/2014/main" id="{E4405699-FE1A-9B49-A9C6-CC7B55DE4A82}"/>
              </a:ext>
            </a:extLst>
          </p:cNvPr>
          <p:cNvSpPr txBox="1"/>
          <p:nvPr/>
        </p:nvSpPr>
        <p:spPr>
          <a:xfrm>
            <a:off x="335666" y="254643"/>
            <a:ext cx="53463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III. Construction des mocks</a:t>
            </a:r>
          </a:p>
        </p:txBody>
      </p:sp>
      <p:sp>
        <p:nvSpPr>
          <p:cNvPr id="165" name="Rounded Rectangle 164">
            <a:extLst>
              <a:ext uri="{FF2B5EF4-FFF2-40B4-BE49-F238E27FC236}">
                <a16:creationId xmlns:a16="http://schemas.microsoft.com/office/drawing/2014/main" id="{617C03BD-B165-4F42-B27D-34EA29896867}"/>
              </a:ext>
            </a:extLst>
          </p:cNvPr>
          <p:cNvSpPr/>
          <p:nvPr/>
        </p:nvSpPr>
        <p:spPr>
          <a:xfrm>
            <a:off x="-238755" y="-167833"/>
            <a:ext cx="6149400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3360F65-D366-6D4D-B252-DD1FB0D40F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591F402-74D1-834F-808C-81D50A04C4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6053" y="3429000"/>
            <a:ext cx="4329183" cy="3251199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B116D13-DB7C-814A-A48B-1C9C78E1B7CC}"/>
              </a:ext>
            </a:extLst>
          </p:cNvPr>
          <p:cNvCxnSpPr/>
          <p:nvPr/>
        </p:nvCxnSpPr>
        <p:spPr>
          <a:xfrm flipV="1">
            <a:off x="3147237" y="4380614"/>
            <a:ext cx="1435396" cy="212651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E45993D-EEFD-BD40-8B09-663CE6673156}"/>
              </a:ext>
            </a:extLst>
          </p:cNvPr>
          <p:cNvSpPr txBox="1"/>
          <p:nvPr/>
        </p:nvSpPr>
        <p:spPr>
          <a:xfrm>
            <a:off x="1412467" y="4465674"/>
            <a:ext cx="173477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discontinuités</a:t>
            </a:r>
          </a:p>
          <a:p>
            <a:r>
              <a:rPr lang="fr-FR" dirty="0">
                <a:sym typeface="Wingdings" pitchFamily="2" charset="2"/>
              </a:rPr>
              <a:t> </a:t>
            </a:r>
            <a:r>
              <a:rPr lang="fr-FR" dirty="0"/>
              <a:t>puissance à </a:t>
            </a:r>
          </a:p>
          <a:p>
            <a:r>
              <a:rPr lang="fr-FR" dirty="0"/>
              <a:t>petite échelle</a:t>
            </a:r>
          </a:p>
        </p:txBody>
      </p:sp>
    </p:spTree>
    <p:extLst>
      <p:ext uri="{BB962C8B-B14F-4D97-AF65-F5344CB8AC3E}">
        <p14:creationId xmlns:p14="http://schemas.microsoft.com/office/powerpoint/2010/main" val="289320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499B6CB-0124-134A-BE28-59CF910860E5}"/>
                  </a:ext>
                </a:extLst>
              </p:cNvPr>
              <p:cNvSpPr txBox="1"/>
              <p:nvPr/>
            </p:nvSpPr>
            <p:spPr>
              <a:xfrm>
                <a:off x="682906" y="1493134"/>
                <a:ext cx="9294471" cy="17608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Le champ d’absorption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  <m:func>
                                <m:func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000" b="0" i="0" smtClean="0"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  <m:d>
                                        <m:d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d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)(</m:t>
                                      </m:r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  <m:d>
                                        <m:d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d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𝜂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∥</m:t>
                                          </m:r>
                                        </m:sub>
                                      </m:s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func>
                    </m:oMath>
                  </m:oMathPara>
                </a14:m>
                <a:endParaRPr lang="fr-FR" sz="2000" dirty="0"/>
              </a:p>
              <a:p>
                <a:endParaRPr lang="fr-FR" sz="2000" dirty="0"/>
              </a:p>
              <a:p>
                <a:endParaRPr lang="fr-FR" sz="20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499B6CB-0124-134A-BE28-59CF910860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906" y="1493134"/>
                <a:ext cx="9294471" cy="1760803"/>
              </a:xfrm>
              <a:prstGeom prst="rect">
                <a:avLst/>
              </a:prstGeom>
              <a:blipFill>
                <a:blip r:embed="rId2"/>
                <a:stretch>
                  <a:fillRect l="-819" t="-287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BDD0614E-8F2A-DF4C-BA43-73FD6126B9D3}"/>
              </a:ext>
            </a:extLst>
          </p:cNvPr>
          <p:cNvSpPr txBox="1"/>
          <p:nvPr/>
        </p:nvSpPr>
        <p:spPr>
          <a:xfrm>
            <a:off x="335666" y="254643"/>
            <a:ext cx="53463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III. Construction des mocks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58A19BA-AE89-FB4D-B1F6-082D332D427F}"/>
              </a:ext>
            </a:extLst>
          </p:cNvPr>
          <p:cNvSpPr/>
          <p:nvPr/>
        </p:nvSpPr>
        <p:spPr>
          <a:xfrm>
            <a:off x="-238755" y="-167833"/>
            <a:ext cx="6149400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8887929-91DE-434D-BB1B-4BDB21F4C9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82C312-B1E2-F242-A759-BAB95CD49FEA}"/>
              </a:ext>
            </a:extLst>
          </p:cNvPr>
          <p:cNvSpPr txBox="1"/>
          <p:nvPr/>
        </p:nvSpPr>
        <p:spPr>
          <a:xfrm>
            <a:off x="8091376" y="2243469"/>
            <a:ext cx="2566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(modification de FGPA)</a:t>
            </a:r>
          </a:p>
        </p:txBody>
      </p:sp>
    </p:spTree>
    <p:extLst>
      <p:ext uri="{BB962C8B-B14F-4D97-AF65-F5344CB8AC3E}">
        <p14:creationId xmlns:p14="http://schemas.microsoft.com/office/powerpoint/2010/main" val="28255334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499B6CB-0124-134A-BE28-59CF910860E5}"/>
                  </a:ext>
                </a:extLst>
              </p:cNvPr>
              <p:cNvSpPr txBox="1"/>
              <p:nvPr/>
            </p:nvSpPr>
            <p:spPr>
              <a:xfrm>
                <a:off x="682906" y="1493134"/>
                <a:ext cx="9294471" cy="17608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Le champ d’absorption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  <m:func>
                                <m:func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000" b="0" i="0" smtClean="0"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  <m:d>
                                        <m:d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d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)(</m:t>
                                      </m:r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  <m:d>
                                        <m:d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d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𝜂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∥</m:t>
                                          </m:r>
                                        </m:sub>
                                      </m:s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func>
                    </m:oMath>
                  </m:oMathPara>
                </a14:m>
                <a:endParaRPr lang="fr-FR" sz="2000" dirty="0"/>
              </a:p>
              <a:p>
                <a:endParaRPr lang="fr-FR" sz="20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fr-FR" sz="2000" dirty="0">
                    <a:solidFill>
                      <a:srgbClr val="FF0000"/>
                    </a:solidFill>
                  </a:rPr>
                  <a:t> </a:t>
                </a:r>
                <a:r>
                  <a:rPr lang="fr-FR" sz="2000" dirty="0"/>
                  <a:t>: densité à grande échelle</a:t>
                </a: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499B6CB-0124-134A-BE28-59CF910860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906" y="1493134"/>
                <a:ext cx="9294471" cy="1760803"/>
              </a:xfrm>
              <a:prstGeom prst="rect">
                <a:avLst/>
              </a:prstGeom>
              <a:blipFill>
                <a:blip r:embed="rId2"/>
                <a:stretch>
                  <a:fillRect l="-819" t="-2878" b="-575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4" descr="Le belge, la chaise et le petit curieux - Les cigales éloquentes">
            <a:extLst>
              <a:ext uri="{FF2B5EF4-FFF2-40B4-BE49-F238E27FC236}">
                <a16:creationId xmlns:a16="http://schemas.microsoft.com/office/drawing/2014/main" id="{B7969663-4219-354C-AA83-C1D0ECEE91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99" t="7754" r="7567" b="6671"/>
          <a:stretch/>
        </p:blipFill>
        <p:spPr bwMode="auto">
          <a:xfrm>
            <a:off x="4699160" y="4062714"/>
            <a:ext cx="1261962" cy="1302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B51AECF-D746-5649-8D55-8D8228B19F55}"/>
                  </a:ext>
                </a:extLst>
              </p:cNvPr>
              <p:cNvSpPr txBox="1"/>
              <p:nvPr/>
            </p:nvSpPr>
            <p:spPr>
              <a:xfrm>
                <a:off x="3562702" y="3662604"/>
                <a:ext cx="353487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dirty="0"/>
                  <a:t>correspond à la boîte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mati</m:t>
                        </m:r>
                        <m: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è</m:t>
                        </m:r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re</m:t>
                        </m:r>
                      </m:sub>
                    </m:sSub>
                  </m:oMath>
                </a14:m>
                <a:endParaRPr lang="fr-FR" sz="20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B51AECF-D746-5649-8D55-8D8228B19F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2702" y="3662604"/>
                <a:ext cx="3534878" cy="400110"/>
              </a:xfrm>
              <a:prstGeom prst="rect">
                <a:avLst/>
              </a:prstGeom>
              <a:blipFill>
                <a:blip r:embed="rId4"/>
                <a:stretch>
                  <a:fillRect l="-1792" t="-9375" b="-25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0B472F44-049A-CD4E-AEB4-F243FF4B9F89}"/>
              </a:ext>
            </a:extLst>
          </p:cNvPr>
          <p:cNvSpPr txBox="1"/>
          <p:nvPr/>
        </p:nvSpPr>
        <p:spPr>
          <a:xfrm>
            <a:off x="335666" y="254643"/>
            <a:ext cx="53463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III. Construction des mocks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246DA9F-D077-9F4C-87B1-7997FC89787F}"/>
              </a:ext>
            </a:extLst>
          </p:cNvPr>
          <p:cNvSpPr/>
          <p:nvPr/>
        </p:nvSpPr>
        <p:spPr>
          <a:xfrm>
            <a:off x="-238755" y="-167833"/>
            <a:ext cx="6149400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7517C43-0CB7-AB44-B822-EAFDB0E70D44}"/>
              </a:ext>
            </a:extLst>
          </p:cNvPr>
          <p:cNvSpPr txBox="1"/>
          <p:nvPr/>
        </p:nvSpPr>
        <p:spPr>
          <a:xfrm>
            <a:off x="8091376" y="2243469"/>
            <a:ext cx="2566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(modification de FGPA)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4DC2FFE-6879-4D4D-ACDC-5E21484E6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23668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499B6CB-0124-134A-BE28-59CF910860E5}"/>
                  </a:ext>
                </a:extLst>
              </p:cNvPr>
              <p:cNvSpPr txBox="1"/>
              <p:nvPr/>
            </p:nvSpPr>
            <p:spPr>
              <a:xfrm>
                <a:off x="682906" y="1493134"/>
                <a:ext cx="9294471" cy="36129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Le champ d’absorption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  <m:func>
                                <m:func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000" b="0" i="0" smtClean="0"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  <m:d>
                                        <m:d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d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)(</m:t>
                                      </m:r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  <m:d>
                                        <m:d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d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𝜂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∥</m:t>
                                          </m:r>
                                        </m:sub>
                                      </m:s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func>
                    </m:oMath>
                  </m:oMathPara>
                </a14:m>
                <a:endParaRPr lang="fr-FR" sz="2000" dirty="0"/>
              </a:p>
              <a:p>
                <a:endParaRPr lang="fr-FR" sz="20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fr-FR" sz="2000" dirty="0"/>
                  <a:t> : densité à grande échelle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fr-FR" sz="2000" dirty="0">
                    <a:solidFill>
                      <a:srgbClr val="FF0000"/>
                    </a:solidFill>
                  </a:rPr>
                  <a:t> </a:t>
                </a:r>
                <a:r>
                  <a:rPr lang="fr-FR" sz="2000" dirty="0"/>
                  <a:t>: densité à petite échelle</a:t>
                </a:r>
              </a:p>
              <a:p>
                <a:endParaRPr lang="fr-FR" sz="2000" dirty="0"/>
              </a:p>
              <a:p>
                <a:r>
                  <a:rPr lang="fr-FR" sz="2000" dirty="0"/>
                  <a:t>Taille des </a:t>
                </a:r>
                <a:r>
                  <a:rPr lang="fr-FR" sz="2000" dirty="0" err="1"/>
                  <a:t>voxels</a:t>
                </a:r>
                <a:r>
                  <a:rPr lang="fr-FR" sz="2000" dirty="0"/>
                  <a:t> + lissage gaussien</a:t>
                </a:r>
              </a:p>
              <a:p>
                <a:pPr marL="342900" indent="-342900">
                  <a:buFont typeface="Wingdings" pitchFamily="2" charset="2"/>
                  <a:buChar char="à"/>
                </a:pPr>
                <a:r>
                  <a:rPr lang="fr-FR" sz="2000" dirty="0">
                    <a:sym typeface="Wingdings" pitchFamily="2" charset="2"/>
                  </a:rPr>
                  <a:t>manque de puissance à petite échelle :</a:t>
                </a:r>
              </a:p>
              <a:p>
                <a:pPr lvl="2"/>
                <a:r>
                  <a:rPr lang="fr-FR" sz="2000" dirty="0">
                    <a:sym typeface="Wingdings" pitchFamily="2" charset="2"/>
                  </a:rPr>
                  <a:t>- pas important pour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𝜉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sup>
                    </m:sSup>
                  </m:oMath>
                </a14:m>
                <a:r>
                  <a:rPr lang="fr-FR" sz="2000" dirty="0">
                    <a:sym typeface="Wingdings" pitchFamily="2" charset="2"/>
                  </a:rPr>
                  <a:t> </a:t>
                </a:r>
              </a:p>
              <a:p>
                <a:r>
                  <a:rPr lang="fr-FR" sz="2000" dirty="0"/>
                  <a:t>		- important pour le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</m:t>
                        </m:r>
                      </m:e>
                      <m:sup>
                        <m: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</m:t>
                        </m:r>
                      </m:sup>
                    </m:sSup>
                  </m:oMath>
                </a14:m>
                <a:r>
                  <a:rPr lang="fr-FR" sz="2000" dirty="0"/>
                  <a:t> et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fr-FR" sz="2000" dirty="0"/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499B6CB-0124-134A-BE28-59CF910860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906" y="1493134"/>
                <a:ext cx="9294471" cy="3612977"/>
              </a:xfrm>
              <a:prstGeom prst="rect">
                <a:avLst/>
              </a:prstGeom>
              <a:blipFill>
                <a:blip r:embed="rId2"/>
                <a:stretch>
                  <a:fillRect l="-819" t="-1404" b="-210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2A13432-EC3F-964F-A977-29E74388DA84}"/>
                  </a:ext>
                </a:extLst>
              </p:cNvPr>
              <p:cNvSpPr txBox="1"/>
              <p:nvPr/>
            </p:nvSpPr>
            <p:spPr>
              <a:xfrm>
                <a:off x="1414837" y="5159658"/>
                <a:ext cx="4681163" cy="13289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000" dirty="0"/>
                  <a:t>Ajout d’1 GRF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fr-FR" sz="2000" dirty="0"/>
                  <a:t> indépendant sur chaque ligne de visée qui suit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</m:t>
                    </m:r>
                  </m:oMath>
                </a14:m>
                <a:endParaRPr lang="fr-FR" sz="2000" dirty="0"/>
              </a:p>
              <a:p>
                <a:pPr marL="342900" indent="-342900">
                  <a:buFont typeface="Wingdings" pitchFamily="2" charset="2"/>
                  <a:buChar char="à"/>
                </a:pPr>
                <a:r>
                  <a:rPr lang="fr-FR" sz="2000" dirty="0">
                    <a:sym typeface="Wingdings" pitchFamily="2" charset="2"/>
                  </a:rPr>
                  <a:t>pas de corrélation 3D</a:t>
                </a:r>
              </a:p>
              <a:p>
                <a:pPr marL="342900" indent="-342900">
                  <a:buFont typeface="Wingdings" pitchFamily="2" charset="2"/>
                  <a:buChar char="à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</m:t>
                        </m:r>
                      </m:e>
                      <m:sup>
                        <m: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/>
                  <a:t> correct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2A13432-EC3F-964F-A977-29E74388DA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4837" y="5159658"/>
                <a:ext cx="4681163" cy="1328954"/>
              </a:xfrm>
              <a:prstGeom prst="rect">
                <a:avLst/>
              </a:prstGeom>
              <a:blipFill>
                <a:blip r:embed="rId3"/>
                <a:stretch>
                  <a:fillRect l="-1081" t="-1887" b="-660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C49D98A3-C962-ED48-A990-92E5A07736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2951" y="2755606"/>
            <a:ext cx="5393791" cy="405242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3FAFD9D-DFFA-F64A-B4FC-81CDDFAAE987}"/>
                  </a:ext>
                </a:extLst>
              </p:cNvPr>
              <p:cNvSpPr txBox="1"/>
              <p:nvPr/>
            </p:nvSpPr>
            <p:spPr>
              <a:xfrm>
                <a:off x="8698717" y="3039970"/>
                <a:ext cx="287111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mati</m:t>
                        </m:r>
                        <m:r>
                          <a:rPr lang="en-US" i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è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re</m:t>
                        </m:r>
                      </m:sub>
                    </m:sSub>
                  </m:oMath>
                </a14:m>
                <a:r>
                  <a:rPr lang="fr-FR" dirty="0">
                    <a:solidFill>
                      <a:srgbClr val="0070C0"/>
                    </a:solidFill>
                  </a:rPr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mati</m:t>
                        </m:r>
                        <m:r>
                          <a:rPr lang="en-US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è</m:t>
                        </m:r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re</m:t>
                        </m:r>
                      </m:sub>
                    </m:sSub>
                  </m:oMath>
                </a14:m>
                <a:r>
                  <a:rPr lang="fr-FR" dirty="0">
                    <a:solidFill>
                      <a:schemeClr val="accent4"/>
                    </a:solidFill>
                  </a:rPr>
                  <a:t> (lissage gaussien)</a:t>
                </a: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3FAFD9D-DFFA-F64A-B4FC-81CDDFAAE9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8717" y="3039970"/>
                <a:ext cx="2871112" cy="646331"/>
              </a:xfrm>
              <a:prstGeom prst="rect">
                <a:avLst/>
              </a:prstGeom>
              <a:blipFill>
                <a:blip r:embed="rId5"/>
                <a:stretch>
                  <a:fillRect b="-1346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TextBox 36">
            <a:extLst>
              <a:ext uri="{FF2B5EF4-FFF2-40B4-BE49-F238E27FC236}">
                <a16:creationId xmlns:a16="http://schemas.microsoft.com/office/drawing/2014/main" id="{35A69EAE-928E-184A-8332-8CC28B9F1C31}"/>
              </a:ext>
            </a:extLst>
          </p:cNvPr>
          <p:cNvSpPr txBox="1"/>
          <p:nvPr/>
        </p:nvSpPr>
        <p:spPr>
          <a:xfrm>
            <a:off x="335666" y="254643"/>
            <a:ext cx="53463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III. Construction des mocks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2756A1FF-F3E2-8844-BA2F-889409AD69F0}"/>
              </a:ext>
            </a:extLst>
          </p:cNvPr>
          <p:cNvSpPr/>
          <p:nvPr/>
        </p:nvSpPr>
        <p:spPr>
          <a:xfrm>
            <a:off x="-238755" y="-167833"/>
            <a:ext cx="6149400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FF1D35-C9DC-D64A-B1DD-600CDF3EBC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03DE7F2-5D0B-414A-B553-812794F8C17C}"/>
              </a:ext>
            </a:extLst>
          </p:cNvPr>
          <p:cNvSpPr txBox="1"/>
          <p:nvPr/>
        </p:nvSpPr>
        <p:spPr>
          <a:xfrm>
            <a:off x="8091376" y="2243469"/>
            <a:ext cx="2566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(modification de FGPA)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8F69A4D6-3F29-0245-BA25-A61A1A95FFF9}"/>
              </a:ext>
            </a:extLst>
          </p:cNvPr>
          <p:cNvSpPr/>
          <p:nvPr/>
        </p:nvSpPr>
        <p:spPr>
          <a:xfrm>
            <a:off x="8651804" y="3039970"/>
            <a:ext cx="2783546" cy="646331"/>
          </a:xfrm>
          <a:prstGeom prst="roundRect">
            <a:avLst>
              <a:gd name="adj" fmla="val 28667"/>
            </a:avLst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A6E5B88-559C-B24F-9649-F926AE37FCA2}"/>
              </a:ext>
            </a:extLst>
          </p:cNvPr>
          <p:cNvGrpSpPr/>
          <p:nvPr/>
        </p:nvGrpSpPr>
        <p:grpSpPr>
          <a:xfrm>
            <a:off x="6288639" y="2755606"/>
            <a:ext cx="5393791" cy="4040544"/>
            <a:chOff x="6222951" y="2755604"/>
            <a:chExt cx="5393791" cy="404054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9541730-E03A-7148-84BF-1E9E0159401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222951" y="2755604"/>
              <a:ext cx="5393791" cy="4040544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E3C888A0-9741-D248-8860-1414E6DE94A4}"/>
                    </a:ext>
                  </a:extLst>
                </p:cNvPr>
                <p:cNvSpPr txBox="1"/>
                <p:nvPr/>
              </p:nvSpPr>
              <p:spPr>
                <a:xfrm>
                  <a:off x="8317307" y="2934747"/>
                  <a:ext cx="1377749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sSup>
                              <m:sSupPr>
                                <m:ctrlPr>
                                  <a:rPr lang="en-US" sz="2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p>
                                <m:r>
                                  <a:rPr lang="en-US" sz="2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fr-FR" sz="20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𝑚𝑎𝑡𝑖</m:t>
                            </m:r>
                            <m:r>
                              <a:rPr lang="en-US" sz="2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è</m:t>
                            </m:r>
                            <m:r>
                              <a:rPr lang="en-US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𝑟𝑒</m:t>
                            </m:r>
                          </m:sub>
                        </m:sSub>
                      </m:oMath>
                    </m:oMathPara>
                  </a14:m>
                  <a:endParaRPr lang="fr-FR" sz="2000" dirty="0"/>
                </a:p>
              </p:txBody>
            </p:sp>
          </mc:Choice>
          <mc:Fallback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E3C888A0-9741-D248-8860-1414E6DE94A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17307" y="2934747"/>
                  <a:ext cx="1377749" cy="400110"/>
                </a:xfrm>
                <a:prstGeom prst="rect">
                  <a:avLst/>
                </a:prstGeom>
                <a:blipFill>
                  <a:blip r:embed="rId7"/>
                  <a:stretch>
                    <a:fillRect b="-9091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B4E444B6-D068-C448-B3EA-7A5E7550C3D2}"/>
                    </a:ext>
                  </a:extLst>
                </p:cNvPr>
                <p:cNvSpPr txBox="1"/>
                <p:nvPr/>
              </p:nvSpPr>
              <p:spPr>
                <a:xfrm>
                  <a:off x="8357903" y="3229862"/>
                  <a:ext cx="3168303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fr-FR" sz="200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𝜉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𝑚𝑎𝑡𝑖</m:t>
                          </m:r>
                          <m:r>
                            <a:rPr lang="en-US" sz="2000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è</m:t>
                          </m:r>
                          <m:r>
                            <a:rPr lang="en-US" sz="20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𝑟𝑒</m:t>
                          </m:r>
                        </m:sub>
                      </m:sSub>
                    </m:oMath>
                  </a14:m>
                  <a:r>
                    <a:rPr lang="fr-FR" sz="2000" dirty="0">
                      <a:solidFill>
                        <a:schemeClr val="accent4"/>
                      </a:solidFill>
                    </a:rPr>
                    <a:t> </a:t>
                  </a:r>
                  <a:r>
                    <a:rPr lang="fr-FR" dirty="0">
                      <a:solidFill>
                        <a:schemeClr val="accent4"/>
                      </a:solidFill>
                    </a:rPr>
                    <a:t>(lissage gaussien)</a:t>
                  </a:r>
                  <a:endParaRPr lang="fr-FR" sz="2000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B4E444B6-D068-C448-B3EA-7A5E7550C3D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57903" y="3229862"/>
                  <a:ext cx="3168303" cy="400110"/>
                </a:xfrm>
                <a:prstGeom prst="rect">
                  <a:avLst/>
                </a:prstGeom>
                <a:blipFill>
                  <a:blip r:embed="rId8"/>
                  <a:stretch>
                    <a:fillRect r="-398" b="-18182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25CC121C-CE5E-B945-8D56-8CEA9E8F1234}"/>
              </a:ext>
            </a:extLst>
          </p:cNvPr>
          <p:cNvSpPr/>
          <p:nvPr/>
        </p:nvSpPr>
        <p:spPr>
          <a:xfrm>
            <a:off x="8357902" y="2931073"/>
            <a:ext cx="3168303" cy="755228"/>
          </a:xfrm>
          <a:prstGeom prst="roundRect">
            <a:avLst>
              <a:gd name="adj" fmla="val 28667"/>
            </a:avLst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C7BBE8F-3F48-5842-BDFD-85B6051B5BFC}"/>
              </a:ext>
            </a:extLst>
          </p:cNvPr>
          <p:cNvGrpSpPr/>
          <p:nvPr/>
        </p:nvGrpSpPr>
        <p:grpSpPr>
          <a:xfrm>
            <a:off x="6165534" y="2755607"/>
            <a:ext cx="5479154" cy="4040543"/>
            <a:chOff x="6137588" y="2755604"/>
            <a:chExt cx="5479154" cy="4040543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7D7C82D-A46B-514A-B621-72742BF349B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137588" y="2755604"/>
              <a:ext cx="5479154" cy="4040543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4B6EC5CF-CCDC-2D4D-8C25-0AFC9112C07F}"/>
                    </a:ext>
                  </a:extLst>
                </p:cNvPr>
                <p:cNvSpPr txBox="1"/>
                <p:nvPr/>
              </p:nvSpPr>
              <p:spPr>
                <a:xfrm>
                  <a:off x="8692050" y="3319148"/>
                  <a:ext cx="2846805" cy="39241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P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mati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è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re</m:t>
                          </m:r>
                        </m:sub>
                        <m:sup>
                          <m:r>
                            <a:rPr lang="en-US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D</m:t>
                          </m:r>
                        </m:sup>
                      </m:sSubSup>
                      <m:r>
                        <a:rPr lang="en-US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× </m:t>
                      </m:r>
                    </m:oMath>
                  </a14:m>
                  <a:r>
                    <a:rPr lang="fr-FR" dirty="0">
                      <a:solidFill>
                        <a:schemeClr val="accent4"/>
                      </a:solidFill>
                    </a:rPr>
                    <a:t>lissage gaussien</a:t>
                  </a:r>
                </a:p>
              </p:txBody>
            </p:sp>
          </mc:Choice>
          <mc:Fallback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4B6EC5CF-CCDC-2D4D-8C25-0AFC9112C07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92050" y="3319148"/>
                  <a:ext cx="2846805" cy="392415"/>
                </a:xfrm>
                <a:prstGeom prst="rect">
                  <a:avLst/>
                </a:prstGeom>
                <a:blipFill>
                  <a:blip r:embed="rId10"/>
                  <a:stretch>
                    <a:fillRect b="-21875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1FDB4B2C-CCA8-2347-815E-6EDD1429D60F}"/>
                    </a:ext>
                  </a:extLst>
                </p:cNvPr>
                <p:cNvSpPr txBox="1"/>
                <p:nvPr/>
              </p:nvSpPr>
              <p:spPr>
                <a:xfrm>
                  <a:off x="8637053" y="2911743"/>
                  <a:ext cx="1076064" cy="42575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sz="200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P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mati</m:t>
                            </m:r>
                            <m:r>
                              <a:rPr lang="en-US" sz="2000" i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è</m:t>
                            </m:r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re</m:t>
                            </m:r>
                          </m:sub>
                          <m:sup>
                            <m:r>
                              <a:rPr lang="en-US" sz="200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  <m:r>
                              <m:rPr>
                                <m:sty m:val="p"/>
                              </m:rPr>
                              <a:rPr lang="en-US" sz="200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D</m:t>
                            </m:r>
                          </m:sup>
                        </m:sSubSup>
                      </m:oMath>
                    </m:oMathPara>
                  </a14:m>
                  <a:endParaRPr lang="fr-FR" sz="20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1FDB4B2C-CCA8-2347-815E-6EDD1429D60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37053" y="2911743"/>
                  <a:ext cx="1076064" cy="425758"/>
                </a:xfrm>
                <a:prstGeom prst="rect">
                  <a:avLst/>
                </a:prstGeom>
                <a:blipFill>
                  <a:blip r:embed="rId11"/>
                  <a:stretch>
                    <a:fillRect b="-2857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E765A7F0-E02B-0C40-94CF-8DAC71EE10C5}"/>
              </a:ext>
            </a:extLst>
          </p:cNvPr>
          <p:cNvSpPr/>
          <p:nvPr/>
        </p:nvSpPr>
        <p:spPr>
          <a:xfrm>
            <a:off x="8634320" y="2934145"/>
            <a:ext cx="2902917" cy="795728"/>
          </a:xfrm>
          <a:prstGeom prst="roundRect">
            <a:avLst>
              <a:gd name="adj" fmla="val 28667"/>
            </a:avLst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2660656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9" grpId="0" animBg="1"/>
      <p:bldP spid="3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7C352E6-A269-7F4A-80EC-0B31A7FDE611}"/>
              </a:ext>
            </a:extLst>
          </p:cNvPr>
          <p:cNvSpPr txBox="1"/>
          <p:nvPr/>
        </p:nvSpPr>
        <p:spPr>
          <a:xfrm>
            <a:off x="335666" y="254643"/>
            <a:ext cx="29498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I. Introduction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10B049F-C859-FA41-BB49-7813F24B785B}"/>
              </a:ext>
            </a:extLst>
          </p:cNvPr>
          <p:cNvSpPr/>
          <p:nvPr/>
        </p:nvSpPr>
        <p:spPr>
          <a:xfrm>
            <a:off x="-238755" y="-167833"/>
            <a:ext cx="3815331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239028-3D32-B94D-9929-CA1719BFE1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653" y="3066121"/>
            <a:ext cx="4961680" cy="374287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CFA9959-4F83-D64D-BBBC-B320EE032488}"/>
              </a:ext>
            </a:extLst>
          </p:cNvPr>
          <p:cNvSpPr txBox="1"/>
          <p:nvPr/>
        </p:nvSpPr>
        <p:spPr>
          <a:xfrm>
            <a:off x="3754057" y="1048522"/>
            <a:ext cx="620788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3 composantes de l’univers actuel</a:t>
            </a:r>
          </a:p>
          <a:p>
            <a:pPr marL="800100" lvl="1" indent="-342900">
              <a:buFontTx/>
              <a:buChar char="-"/>
            </a:pPr>
            <a:r>
              <a:rPr lang="fr-FR" sz="2000" dirty="0">
                <a:solidFill>
                  <a:schemeClr val="accent4"/>
                </a:solidFill>
              </a:rPr>
              <a:t>matière baryonique</a:t>
            </a:r>
          </a:p>
          <a:p>
            <a:pPr marL="800100" lvl="1" indent="-342900">
              <a:buFontTx/>
              <a:buChar char="-"/>
            </a:pPr>
            <a:r>
              <a:rPr lang="fr-FR" sz="2000" dirty="0">
                <a:solidFill>
                  <a:srgbClr val="002060"/>
                </a:solidFill>
              </a:rPr>
              <a:t>matière noire</a:t>
            </a:r>
          </a:p>
          <a:p>
            <a:pPr marL="800100" lvl="1" indent="-342900">
              <a:buFontTx/>
              <a:buChar char="-"/>
            </a:pPr>
            <a:r>
              <a:rPr lang="fr-FR" sz="2000" dirty="0">
                <a:solidFill>
                  <a:srgbClr val="7030A0"/>
                </a:solidFill>
              </a:rPr>
              <a:t>énergie noire</a:t>
            </a:r>
          </a:p>
          <a:p>
            <a:endParaRPr lang="fr-FR" sz="2000" dirty="0">
              <a:solidFill>
                <a:schemeClr val="accent4"/>
              </a:solidFill>
            </a:endParaRPr>
          </a:p>
        </p:txBody>
      </p:sp>
      <p:pic>
        <p:nvPicPr>
          <p:cNvPr id="1028" name="Picture 4" descr="New Proposal for Probing What Came Before the Big Bang">
            <a:extLst>
              <a:ext uri="{FF2B5EF4-FFF2-40B4-BE49-F238E27FC236}">
                <a16:creationId xmlns:a16="http://schemas.microsoft.com/office/drawing/2014/main" id="{3F14AC76-2C96-B044-AD6D-E703559871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6628" y="2917425"/>
            <a:ext cx="5984111" cy="3989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679CC5B-E93E-A040-ABAF-EBDA6EB87810}"/>
                  </a:ext>
                </a:extLst>
              </p:cNvPr>
              <p:cNvSpPr txBox="1"/>
              <p:nvPr/>
            </p:nvSpPr>
            <p:spPr>
              <a:xfrm>
                <a:off x="3754057" y="494818"/>
                <a:ext cx="4084773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fr-FR" sz="2000" dirty="0"/>
                  <a:t>CDM : modèle à 6 paramètres</a:t>
                </a:r>
              </a:p>
              <a:p>
                <a:endParaRPr lang="fr-FR" sz="2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679CC5B-E93E-A040-ABAF-EBDA6EB878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4057" y="494818"/>
                <a:ext cx="4084773" cy="707886"/>
              </a:xfrm>
              <a:prstGeom prst="rect">
                <a:avLst/>
              </a:prstGeom>
              <a:blipFill>
                <a:blip r:embed="rId4"/>
                <a:stretch>
                  <a:fillRect l="-1242" t="-3509" r="-62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Curved Connector 17">
            <a:extLst>
              <a:ext uri="{FF2B5EF4-FFF2-40B4-BE49-F238E27FC236}">
                <a16:creationId xmlns:a16="http://schemas.microsoft.com/office/drawing/2014/main" id="{0F253350-49FF-5A4D-BD19-199301966F74}"/>
              </a:ext>
            </a:extLst>
          </p:cNvPr>
          <p:cNvCxnSpPr>
            <a:cxnSpLocks/>
          </p:cNvCxnSpPr>
          <p:nvPr/>
        </p:nvCxnSpPr>
        <p:spPr>
          <a:xfrm>
            <a:off x="6296628" y="2187615"/>
            <a:ext cx="4780344" cy="1597307"/>
          </a:xfrm>
          <a:prstGeom prst="curvedConnector3">
            <a:avLst>
              <a:gd name="adj1" fmla="val 111017"/>
            </a:avLst>
          </a:prstGeom>
          <a:ln w="317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8E0F7335-85DF-164E-897E-59BEC96E6BF1}"/>
              </a:ext>
            </a:extLst>
          </p:cNvPr>
          <p:cNvSpPr txBox="1"/>
          <p:nvPr/>
        </p:nvSpPr>
        <p:spPr>
          <a:xfrm>
            <a:off x="9416721" y="2002949"/>
            <a:ext cx="2294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7030A0"/>
                </a:solidFill>
              </a:rPr>
              <a:t>expansion accélérée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C825E61-B068-1C41-A9F4-55AF34FEA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92354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499B6CB-0124-134A-BE28-59CF910860E5}"/>
                  </a:ext>
                </a:extLst>
              </p:cNvPr>
              <p:cNvSpPr txBox="1"/>
              <p:nvPr/>
            </p:nvSpPr>
            <p:spPr>
              <a:xfrm>
                <a:off x="682906" y="1493134"/>
                <a:ext cx="9294471" cy="36139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Le champ d’absorption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  <m:func>
                                <m:func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000" b="0" i="0" smtClean="0"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  <m:d>
                                        <m:d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d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)(</m:t>
                                      </m:r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  <m:d>
                                        <m:d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d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𝜂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∥</m:t>
                                          </m:r>
                                        </m:sub>
                                      </m:s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func>
                    </m:oMath>
                  </m:oMathPara>
                </a14:m>
                <a:endParaRPr lang="fr-FR" sz="2000" dirty="0"/>
              </a:p>
              <a:p>
                <a:endParaRPr lang="fr-FR" sz="20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fr-FR" sz="2000" dirty="0"/>
                  <a:t> : densité à grande échelle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fr-FR" sz="2000" dirty="0"/>
                  <a:t> : densité à petite échelle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∥</m:t>
                        </m:r>
                      </m:sub>
                    </m:sSub>
                  </m:oMath>
                </a14:m>
                <a:r>
                  <a:rPr lang="fr-FR" sz="2000" dirty="0">
                    <a:solidFill>
                      <a:srgbClr val="FF0000"/>
                    </a:solidFill>
                  </a:rPr>
                  <a:t> </a:t>
                </a:r>
                <a:r>
                  <a:rPr lang="fr-FR" sz="2000" dirty="0"/>
                  <a:t>: gradient de vitesse le long de la ligne de visée</a:t>
                </a:r>
              </a:p>
              <a:p>
                <a:endParaRPr lang="fr-FR" sz="2000" dirty="0"/>
              </a:p>
              <a:p>
                <a:pPr marL="342900" indent="-342900">
                  <a:buFont typeface="Wingdings" pitchFamily="2" charset="2"/>
                  <a:buChar char="à"/>
                </a:pPr>
                <a:r>
                  <a:rPr lang="fr-FR" sz="2000" dirty="0">
                    <a:sym typeface="Wingdings" pitchFamily="2" charset="2"/>
                  </a:rPr>
                  <a:t>produit les RSD</a:t>
                </a:r>
              </a:p>
              <a:p>
                <a:endParaRPr lang="fr-FR" sz="2000" dirty="0"/>
              </a:p>
              <a:p>
                <a:r>
                  <a:rPr lang="fr-FR" sz="2000" dirty="0"/>
                  <a:t>		</a:t>
                </a:r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499B6CB-0124-134A-BE28-59CF910860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906" y="1493134"/>
                <a:ext cx="9294471" cy="3613938"/>
              </a:xfrm>
              <a:prstGeom prst="rect">
                <a:avLst/>
              </a:prstGeom>
              <a:blipFill>
                <a:blip r:embed="rId2"/>
                <a:stretch>
                  <a:fillRect l="-819" t="-140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764D9C05-52CA-9842-B24C-1B655BC7F7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7155" y="4993054"/>
            <a:ext cx="3238500" cy="10922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60F881D-2C0D-5F45-9FC7-EAB5E4CB11E5}"/>
              </a:ext>
            </a:extLst>
          </p:cNvPr>
          <p:cNvSpPr txBox="1"/>
          <p:nvPr/>
        </p:nvSpPr>
        <p:spPr>
          <a:xfrm>
            <a:off x="335666" y="254643"/>
            <a:ext cx="53463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III. Construction des mocks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8E7F9F65-A4F2-7B44-9AD0-5BF575BEE548}"/>
              </a:ext>
            </a:extLst>
          </p:cNvPr>
          <p:cNvSpPr/>
          <p:nvPr/>
        </p:nvSpPr>
        <p:spPr>
          <a:xfrm>
            <a:off x="-238755" y="-167833"/>
            <a:ext cx="6149400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202674-A8B9-864D-9C4A-2FB471C14C23}"/>
              </a:ext>
            </a:extLst>
          </p:cNvPr>
          <p:cNvSpPr txBox="1"/>
          <p:nvPr/>
        </p:nvSpPr>
        <p:spPr>
          <a:xfrm>
            <a:off x="8452434" y="3443580"/>
            <a:ext cx="38576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ym typeface="Wingdings" pitchFamily="2" charset="2"/>
              </a:rPr>
              <a:t> Permet d’avoir une prédiction de la fonction de corrélation</a:t>
            </a:r>
            <a:endParaRPr lang="fr-FR" sz="2000" dirty="0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882BBB50-289A-954B-87C4-E321C8126FBF}"/>
              </a:ext>
            </a:extLst>
          </p:cNvPr>
          <p:cNvSpPr/>
          <p:nvPr/>
        </p:nvSpPr>
        <p:spPr>
          <a:xfrm>
            <a:off x="8222362" y="3443579"/>
            <a:ext cx="3713553" cy="1015663"/>
          </a:xfrm>
          <a:prstGeom prst="roundRect">
            <a:avLst>
              <a:gd name="adj" fmla="val 25666"/>
            </a:avLst>
          </a:prstGeom>
          <a:noFill/>
          <a:ln w="317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A58CB2C0-3EBC-E043-8C56-6B2335C54937}"/>
                  </a:ext>
                </a:extLst>
              </p:cNvPr>
              <p:cNvSpPr/>
              <p:nvPr/>
            </p:nvSpPr>
            <p:spPr>
              <a:xfrm>
                <a:off x="6366941" y="4920908"/>
                <a:ext cx="2341538" cy="7275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∥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acc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 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∥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num>
                            <m:den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⃗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A58CB2C0-3EBC-E043-8C56-6B2335C549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6941" y="4920908"/>
                <a:ext cx="2341538" cy="72757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5C42F7-00EB-1246-8063-10AC9284FF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22E97F1-76A5-D14D-AD36-75FA335577FB}"/>
              </a:ext>
            </a:extLst>
          </p:cNvPr>
          <p:cNvSpPr txBox="1"/>
          <p:nvPr/>
        </p:nvSpPr>
        <p:spPr>
          <a:xfrm>
            <a:off x="8091376" y="2243469"/>
            <a:ext cx="2566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(modification de FGPA)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656212-D0D0-D04C-92F9-FE6420C65E9D}"/>
              </a:ext>
            </a:extLst>
          </p:cNvPr>
          <p:cNvSpPr txBox="1"/>
          <p:nvPr/>
        </p:nvSpPr>
        <p:spPr>
          <a:xfrm>
            <a:off x="6455229" y="5588998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(Kaiser)</a:t>
            </a:r>
          </a:p>
        </p:txBody>
      </p:sp>
    </p:spTree>
    <p:extLst>
      <p:ext uri="{BB962C8B-B14F-4D97-AF65-F5344CB8AC3E}">
        <p14:creationId xmlns:p14="http://schemas.microsoft.com/office/powerpoint/2010/main" val="2005392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499B6CB-0124-134A-BE28-59CF910860E5}"/>
                  </a:ext>
                </a:extLst>
              </p:cNvPr>
              <p:cNvSpPr txBox="1"/>
              <p:nvPr/>
            </p:nvSpPr>
            <p:spPr>
              <a:xfrm>
                <a:off x="682906" y="1493134"/>
                <a:ext cx="9294471" cy="29983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Le champ d’absorption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d>
                                <m:dPr>
                                  <m:ctrlPr>
                                    <a:rPr lang="en-US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  <m:func>
                                <m:func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000" b="0" i="0" smtClean="0"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  <m:d>
                                        <m:dPr>
                                          <m:ctrlPr>
                                            <a:rPr lang="en-US" sz="20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d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)(</m:t>
                                      </m:r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0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  <m:d>
                                        <m:dPr>
                                          <m:ctrlPr>
                                            <a:rPr lang="en-US" sz="20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d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𝜂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∥</m:t>
                                          </m:r>
                                        </m:sub>
                                      </m:s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func>
                    </m:oMath>
                  </m:oMathPara>
                </a14:m>
                <a:endParaRPr lang="fr-FR" sz="2000" dirty="0"/>
              </a:p>
              <a:p>
                <a:endParaRPr lang="fr-FR" sz="20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fr-FR" sz="2000" dirty="0"/>
                  <a:t> : densité à grande échelle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fr-FR" sz="2000" dirty="0"/>
                  <a:t> : densité à petite échelle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∥</m:t>
                        </m:r>
                      </m:sub>
                    </m:sSub>
                  </m:oMath>
                </a14:m>
                <a:r>
                  <a:rPr lang="fr-FR" sz="2000" dirty="0"/>
                  <a:t> : gradient de vitesse le long de la ligne de visée</a:t>
                </a:r>
              </a:p>
              <a:p>
                <a:endParaRPr lang="fr-FR" sz="2000" dirty="0">
                  <a:sym typeface="Wingdings" pitchFamily="2" charset="2"/>
                </a:endParaRPr>
              </a:p>
              <a:p>
                <a:r>
                  <a:rPr lang="fr-FR" sz="2000" dirty="0"/>
                  <a:t>4 paramètres à ajuster :		</a:t>
                </a:r>
                <a:r>
                  <a:rPr lang="en-US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/>
                  <a:t> ;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b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/>
                  <a:t> ;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/>
                  <a:t> 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fr-FR" sz="2000" dirty="0"/>
                  <a:t>		</a:t>
                </a:r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499B6CB-0124-134A-BE28-59CF910860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906" y="1493134"/>
                <a:ext cx="9294471" cy="2998385"/>
              </a:xfrm>
              <a:prstGeom prst="rect">
                <a:avLst/>
              </a:prstGeom>
              <a:blipFill>
                <a:blip r:embed="rId2"/>
                <a:stretch>
                  <a:fillRect l="-819" t="-1688" b="-253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0F677CDB-C2AF-304A-9D00-35DF48600EE9}"/>
              </a:ext>
            </a:extLst>
          </p:cNvPr>
          <p:cNvCxnSpPr>
            <a:cxnSpLocks/>
          </p:cNvCxnSpPr>
          <p:nvPr/>
        </p:nvCxnSpPr>
        <p:spPr>
          <a:xfrm flipH="1">
            <a:off x="3366576" y="4457047"/>
            <a:ext cx="1275009" cy="1146219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5AB5115-4A46-4F42-9212-F8C9E8D16B51}"/>
              </a:ext>
            </a:extLst>
          </p:cNvPr>
          <p:cNvCxnSpPr>
            <a:cxnSpLocks/>
          </p:cNvCxnSpPr>
          <p:nvPr/>
        </p:nvCxnSpPr>
        <p:spPr>
          <a:xfrm flipH="1">
            <a:off x="3590710" y="4462530"/>
            <a:ext cx="1725768" cy="1135254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BE0A5F3-C49F-0146-878A-59A9C494B320}"/>
                  </a:ext>
                </a:extLst>
              </p:cNvPr>
              <p:cNvSpPr txBox="1"/>
              <p:nvPr/>
            </p:nvSpPr>
            <p:spPr>
              <a:xfrm>
                <a:off x="2371037" y="5655738"/>
                <a:ext cx="2358210" cy="3912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𝐿𝑦𝑎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fr-FR" dirty="0"/>
                  <a:t> et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F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</m:t>
                    </m:r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BE0A5F3-C49F-0146-878A-59A9C494B3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1037" y="5655738"/>
                <a:ext cx="2358210" cy="391261"/>
              </a:xfrm>
              <a:prstGeom prst="rect">
                <a:avLst/>
              </a:prstGeom>
              <a:blipFill>
                <a:blip r:embed="rId3"/>
                <a:stretch>
                  <a:fillRect t="-3125" b="-125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C7BB034-5D19-8141-852B-A75D5A7DB771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6096000" y="4491519"/>
            <a:ext cx="0" cy="116422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2AD6134-2C8B-6740-8FD4-5300CC170679}"/>
                  </a:ext>
                </a:extLst>
              </p:cNvPr>
              <p:cNvSpPr txBox="1"/>
              <p:nvPr/>
            </p:nvSpPr>
            <p:spPr>
              <a:xfrm>
                <a:off x="5593426" y="5655739"/>
                <a:ext cx="1005147" cy="3912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𝐿𝑦𝑎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2AD6134-2C8B-6740-8FD4-5300CC1706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3426" y="5655739"/>
                <a:ext cx="1005147" cy="391261"/>
              </a:xfrm>
              <a:prstGeom prst="rect">
                <a:avLst/>
              </a:prstGeom>
              <a:blipFill>
                <a:blip r:embed="rId4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2018489-5E77-BF4A-A0B5-93454087C827}"/>
              </a:ext>
            </a:extLst>
          </p:cNvPr>
          <p:cNvCxnSpPr>
            <a:cxnSpLocks/>
          </p:cNvCxnSpPr>
          <p:nvPr/>
        </p:nvCxnSpPr>
        <p:spPr>
          <a:xfrm>
            <a:off x="6875524" y="4491519"/>
            <a:ext cx="1295223" cy="111723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B5BF3BD-376E-F74C-BA2E-61692DFBCC4F}"/>
                  </a:ext>
                </a:extLst>
              </p:cNvPr>
              <p:cNvSpPr txBox="1"/>
              <p:nvPr/>
            </p:nvSpPr>
            <p:spPr>
              <a:xfrm>
                <a:off x="7945664" y="5666702"/>
                <a:ext cx="926729" cy="3742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P</m:t>
                          </m:r>
                        </m:e>
                        <m:sup>
                          <m: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D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B5BF3BD-376E-F74C-BA2E-61692DFBCC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5664" y="5666702"/>
                <a:ext cx="926729" cy="374270"/>
              </a:xfrm>
              <a:prstGeom prst="rect">
                <a:avLst/>
              </a:prstGeom>
              <a:blipFill>
                <a:blip r:embed="rId5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>
            <a:extLst>
              <a:ext uri="{FF2B5EF4-FFF2-40B4-BE49-F238E27FC236}">
                <a16:creationId xmlns:a16="http://schemas.microsoft.com/office/drawing/2014/main" id="{75B23228-40EF-B340-B567-4A1D458A0FEF}"/>
              </a:ext>
            </a:extLst>
          </p:cNvPr>
          <p:cNvSpPr txBox="1"/>
          <p:nvPr/>
        </p:nvSpPr>
        <p:spPr>
          <a:xfrm>
            <a:off x="335666" y="254643"/>
            <a:ext cx="53463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III. Construction des mocks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46117BCB-5329-8A40-995F-10199D95E242}"/>
              </a:ext>
            </a:extLst>
          </p:cNvPr>
          <p:cNvSpPr/>
          <p:nvPr/>
        </p:nvSpPr>
        <p:spPr>
          <a:xfrm>
            <a:off x="-238755" y="-167833"/>
            <a:ext cx="6149400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AFEF34-1F1F-9948-A04B-5D1363584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44F844E-6241-D443-B83B-221D8ACA9825}"/>
              </a:ext>
            </a:extLst>
          </p:cNvPr>
          <p:cNvSpPr txBox="1"/>
          <p:nvPr/>
        </p:nvSpPr>
        <p:spPr>
          <a:xfrm>
            <a:off x="8091376" y="2243469"/>
            <a:ext cx="2566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(modification de FGPA)</a:t>
            </a:r>
          </a:p>
        </p:txBody>
      </p:sp>
    </p:spTree>
    <p:extLst>
      <p:ext uri="{BB962C8B-B14F-4D97-AF65-F5344CB8AC3E}">
        <p14:creationId xmlns:p14="http://schemas.microsoft.com/office/powerpoint/2010/main" val="38166008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499B6CB-0124-134A-BE28-59CF910860E5}"/>
                  </a:ext>
                </a:extLst>
              </p:cNvPr>
              <p:cNvSpPr txBox="1"/>
              <p:nvPr/>
            </p:nvSpPr>
            <p:spPr>
              <a:xfrm>
                <a:off x="682906" y="1493134"/>
                <a:ext cx="11023541" cy="46946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Les </a:t>
                </a:r>
                <a:r>
                  <a:rPr lang="fr-FR" sz="2400" dirty="0" err="1"/>
                  <a:t>HCDs</a:t>
                </a:r>
                <a:endParaRPr lang="fr-FR" sz="2400" dirty="0"/>
              </a:p>
              <a:p>
                <a:endParaRPr lang="fr-FR" sz="2000" dirty="0"/>
              </a:p>
              <a:p>
                <a:r>
                  <a:rPr lang="fr-FR" sz="2000" dirty="0"/>
                  <a:t>		placés où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𝜈</m:t>
                    </m:r>
                  </m:oMath>
                </a14:m>
                <a:r>
                  <a:rPr lang="fr-FR" sz="2000" dirty="0"/>
                  <a:t> 	;		</a:t>
                </a:r>
                <a:r>
                  <a:rPr lang="en-US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𝜈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sz="2000" dirty="0"/>
                  <a:t>: seuil choisi tel que </a:t>
                </a:r>
                <a:r>
                  <a:rPr lang="fr-FR" sz="2000" dirty="0" err="1"/>
                  <a:t>b</a:t>
                </a:r>
                <a:r>
                  <a:rPr lang="fr-FR" sz="2000" baseline="-25000" dirty="0" err="1"/>
                  <a:t>halo</a:t>
                </a:r>
                <a:r>
                  <a:rPr lang="fr-FR" sz="2000" dirty="0"/>
                  <a:t> = 2</a:t>
                </a:r>
              </a:p>
              <a:p>
                <a:r>
                  <a:rPr lang="fr-FR" sz="2000" dirty="0"/>
                  <a:t>		+ déplacés selon </a:t>
                </a:r>
                <a14:m>
                  <m:oMath xmlns:m="http://schemas.openxmlformats.org/officeDocument/2006/math">
                    <m:r>
                      <a:rPr lang="fr-F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type m:val="skw"/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∥</m:t>
                            </m:r>
                          </m:sub>
                        </m:sSub>
                      </m:num>
                      <m:den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den>
                    </m:f>
                  </m:oMath>
                </a14:m>
                <a:r>
                  <a:rPr lang="fr-FR" sz="2200" dirty="0"/>
                  <a:t> (RSD)</a:t>
                </a:r>
              </a:p>
              <a:p>
                <a:r>
                  <a:rPr lang="fr-FR" sz="2200" dirty="0"/>
                  <a:t>		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17.2&lt;</m:t>
                    </m:r>
                    <m:func>
                      <m:func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200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sSub>
                          <m:sSub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200" b="0" i="0" smtClean="0">
                                <a:latin typeface="Cambria Math" panose="02040503050406030204" pitchFamily="18" charset="0"/>
                              </a:rPr>
                              <m:t>HI</m:t>
                            </m:r>
                          </m:sub>
                        </m:sSub>
                      </m:e>
                    </m:func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&lt;22.5</m:t>
                    </m:r>
                  </m:oMath>
                </a14:m>
                <a:endParaRPr lang="fr-FR" sz="2200" dirty="0"/>
              </a:p>
              <a:p>
                <a:endParaRPr lang="fr-FR" sz="2200" dirty="0"/>
              </a:p>
              <a:p>
                <a:endParaRPr lang="fr-FR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Après la production :</a:t>
                </a:r>
              </a:p>
              <a:p>
                <a:r>
                  <a:rPr lang="fr-FR" sz="2000" dirty="0"/>
                  <a:t>		code </a:t>
                </a:r>
                <a:r>
                  <a:rPr lang="fr-FR" sz="2000" dirty="0" err="1"/>
                  <a:t>quickquasars</a:t>
                </a:r>
                <a:r>
                  <a:rPr lang="fr-FR" sz="2000" dirty="0"/>
                  <a:t> (</a:t>
                </a:r>
                <a:r>
                  <a:rPr lang="en-US" sz="2000" dirty="0" err="1"/>
                  <a:t>González-Morales</a:t>
                </a:r>
                <a:r>
                  <a:rPr lang="en-US" sz="2000" dirty="0"/>
                  <a:t> et al. in prep)</a:t>
                </a:r>
              </a:p>
              <a:p>
                <a:r>
                  <a:rPr lang="fr-FR" sz="2000" dirty="0"/>
                  <a:t>	Ajoute :</a:t>
                </a:r>
              </a:p>
              <a:p>
                <a:r>
                  <a:rPr lang="fr-FR" sz="2000" dirty="0"/>
                  <a:t>			- continuum</a:t>
                </a:r>
              </a:p>
              <a:p>
                <a:r>
                  <a:rPr lang="fr-FR" sz="2000" dirty="0"/>
                  <a:t>			- bruit de mesure et caractéristiques de l’instrument</a:t>
                </a:r>
              </a:p>
              <a:p>
                <a:r>
                  <a:rPr lang="fr-FR" sz="2000" dirty="0"/>
                  <a:t>			- </a:t>
                </a:r>
                <a:r>
                  <a:rPr lang="fr-FR" sz="2000" dirty="0" err="1"/>
                  <a:t>HCDs</a:t>
                </a:r>
                <a:endParaRPr lang="fr-FR" sz="2000" dirty="0"/>
              </a:p>
              <a:p>
                <a:r>
                  <a:rPr lang="fr-FR" sz="2000" dirty="0"/>
                  <a:t>			- métaux</a:t>
                </a:r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499B6CB-0124-134A-BE28-59CF910860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906" y="1493134"/>
                <a:ext cx="11023541" cy="4694619"/>
              </a:xfrm>
              <a:prstGeom prst="rect">
                <a:avLst/>
              </a:prstGeom>
              <a:blipFill>
                <a:blip r:embed="rId2"/>
                <a:stretch>
                  <a:fillRect l="-690" t="-108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2D4350D2-B809-9343-A232-A2ACA38D1ED6}"/>
              </a:ext>
            </a:extLst>
          </p:cNvPr>
          <p:cNvSpPr txBox="1"/>
          <p:nvPr/>
        </p:nvSpPr>
        <p:spPr>
          <a:xfrm>
            <a:off x="335666" y="254643"/>
            <a:ext cx="53463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III. Construction des mocks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4A37FF44-47E6-A34A-A1C0-9540E63FC36E}"/>
              </a:ext>
            </a:extLst>
          </p:cNvPr>
          <p:cNvSpPr/>
          <p:nvPr/>
        </p:nvSpPr>
        <p:spPr>
          <a:xfrm>
            <a:off x="-238755" y="-167833"/>
            <a:ext cx="6149400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35414DD-F9BB-434D-8501-116BB7BCD8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32</a:t>
            </a:fld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3D6C689-0A63-494F-A1E6-A420F23AA6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6050429"/>
              </p:ext>
            </p:extLst>
          </p:nvPr>
        </p:nvGraphicFramePr>
        <p:xfrm>
          <a:off x="9100957" y="4130426"/>
          <a:ext cx="2743200" cy="24688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743200">
                  <a:extLst>
                    <a:ext uri="{9D8B030D-6E8A-4147-A177-3AD203B41FA5}">
                      <a16:colId xmlns:a16="http://schemas.microsoft.com/office/drawing/2014/main" val="100969340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Versions des mocks :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704219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accent2"/>
                          </a:solidFill>
                        </a:rPr>
                        <a:t>brut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273511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rgbClr val="0049C0"/>
                          </a:solidFill>
                        </a:rPr>
                        <a:t>continu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5200509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fr-FR" dirty="0" err="1">
                          <a:solidFill>
                            <a:schemeClr val="accent4"/>
                          </a:solidFill>
                        </a:rPr>
                        <a:t>continu+hcd</a:t>
                      </a:r>
                      <a:endParaRPr lang="fr-FR" dirty="0">
                        <a:solidFill>
                          <a:schemeClr val="accent4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973492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fr-FR" dirty="0" err="1">
                          <a:solidFill>
                            <a:srgbClr val="FF0000"/>
                          </a:solidFill>
                        </a:rPr>
                        <a:t>continu+hcd+metal</a:t>
                      </a:r>
                      <a:endParaRPr lang="fr-FR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6649257"/>
                  </a:ext>
                </a:extLst>
              </a:tr>
            </a:tbl>
          </a:graphicData>
        </a:graphic>
      </p:graphicFrame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71E26CD-C78F-AD41-B3BC-604A5BA4812D}"/>
              </a:ext>
            </a:extLst>
          </p:cNvPr>
          <p:cNvCxnSpPr/>
          <p:nvPr/>
        </p:nvCxnSpPr>
        <p:spPr>
          <a:xfrm>
            <a:off x="8954095" y="4170991"/>
            <a:ext cx="0" cy="2387750"/>
          </a:xfrm>
          <a:prstGeom prst="straightConnector1">
            <a:avLst/>
          </a:prstGeom>
          <a:ln w="2857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DB09C6F-8197-364C-A4FA-33ED6E8955C1}"/>
              </a:ext>
            </a:extLst>
          </p:cNvPr>
          <p:cNvSpPr txBox="1"/>
          <p:nvPr/>
        </p:nvSpPr>
        <p:spPr>
          <a:xfrm rot="16200000">
            <a:off x="8054772" y="5180200"/>
            <a:ext cx="1330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complexité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44D9E22-E403-EB40-8B25-D8548AAE55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9748" y="251666"/>
            <a:ext cx="5246586" cy="361420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1BFDD48-1AE4-D44C-8145-8FF9E7ED4AA7}"/>
                  </a:ext>
                </a:extLst>
              </p:cNvPr>
              <p:cNvSpPr txBox="1"/>
              <p:nvPr/>
            </p:nvSpPr>
            <p:spPr>
              <a:xfrm>
                <a:off x="8396970" y="482689"/>
                <a:ext cx="236263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0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a:rPr lang="en-US" sz="20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Mpc</m:t>
                              </m:r>
                            </m:e>
                          </m:d>
                        </m:e>
                        <m:sup>
                          <m:r>
                            <a:rPr lang="en-US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000" dirty="0"/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1BFDD48-1AE4-D44C-8145-8FF9E7ED4A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6970" y="482689"/>
                <a:ext cx="2362634" cy="400110"/>
              </a:xfrm>
              <a:prstGeom prst="rect">
                <a:avLst/>
              </a:prstGeom>
              <a:blipFill>
                <a:blip r:embed="rId4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A2BCBE76-1FF8-4D4D-AFA9-D87416267937}"/>
              </a:ext>
            </a:extLst>
          </p:cNvPr>
          <p:cNvSpPr/>
          <p:nvPr/>
        </p:nvSpPr>
        <p:spPr>
          <a:xfrm>
            <a:off x="8396970" y="475816"/>
            <a:ext cx="2362634" cy="406984"/>
          </a:xfrm>
          <a:prstGeom prst="roundRect">
            <a:avLst>
              <a:gd name="adj" fmla="val 28667"/>
            </a:avLst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4307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5" grpId="0"/>
      <p:bldP spid="26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F822E29-CE35-BD44-9DE7-E570E8472223}"/>
              </a:ext>
            </a:extLst>
          </p:cNvPr>
          <p:cNvSpPr txBox="1"/>
          <p:nvPr/>
        </p:nvSpPr>
        <p:spPr>
          <a:xfrm>
            <a:off x="335666" y="254643"/>
            <a:ext cx="60723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III. Ajustement des paramètres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82661C0-403F-864F-9D98-966639B56333}"/>
              </a:ext>
            </a:extLst>
          </p:cNvPr>
          <p:cNvSpPr/>
          <p:nvPr/>
        </p:nvSpPr>
        <p:spPr>
          <a:xfrm>
            <a:off x="-238756" y="-167833"/>
            <a:ext cx="6905773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BF508E0-A349-9548-BF57-309B47CF6E08}"/>
              </a:ext>
            </a:extLst>
          </p:cNvPr>
          <p:cNvSpPr txBox="1"/>
          <p:nvPr/>
        </p:nvSpPr>
        <p:spPr>
          <a:xfrm>
            <a:off x="1520090" y="567421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	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61FE37A7-7AC2-344D-BF3D-C66615C11D53}"/>
                  </a:ext>
                </a:extLst>
              </p:cNvPr>
              <p:cNvSpPr/>
              <p:nvPr/>
            </p:nvSpPr>
            <p:spPr>
              <a:xfrm>
                <a:off x="1520090" y="1730157"/>
                <a:ext cx="5626284" cy="4065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d>
                                <m:dPr>
                                  <m:ctrlPr>
                                    <a:rPr lang="en-US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  <m:func>
                                <m:func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  <m:d>
                                        <m:dPr>
                                          <m:ctrlPr>
                                            <a:rPr lang="en-US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d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)(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  <m:d>
                                        <m:dPr>
                                          <m:ctrlPr>
                                            <a:rPr lang="en-US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d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𝜂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∥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func>
                    </m:oMath>
                  </m:oMathPara>
                </a14:m>
                <a:endParaRPr lang="fr-FR" sz="2000" dirty="0"/>
              </a:p>
            </p:txBody>
          </p:sp>
        </mc:Choice>
        <mc:Fallback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61FE37A7-7AC2-344D-BF3D-C66615C11D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0090" y="1730157"/>
                <a:ext cx="5626284" cy="406586"/>
              </a:xfrm>
              <a:prstGeom prst="rect">
                <a:avLst/>
              </a:prstGeom>
              <a:blipFill>
                <a:blip r:embed="rId2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481A3D2-1163-C84B-AB9A-9E86C703AEFE}"/>
                  </a:ext>
                </a:extLst>
              </p:cNvPr>
              <p:cNvSpPr txBox="1"/>
              <p:nvPr/>
            </p:nvSpPr>
            <p:spPr>
              <a:xfrm>
                <a:off x="2308088" y="2309177"/>
                <a:ext cx="7630570" cy="6718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4 paramètres à ajuster :		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/>
                  <a:t> ;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b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/>
                  <a:t> ;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/>
                  <a:t> 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</m:t>
                    </m:r>
                  </m:oMath>
                </a14:m>
                <a:endParaRPr lang="fr-FR" dirty="0"/>
              </a:p>
              <a:p>
                <a:r>
                  <a:rPr lang="fr-FR" dirty="0"/>
                  <a:t>afin d’obtenir :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Lya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/>
                  <a:t>,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Lya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/>
                  <a:t>,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F</m:t>
                    </m:r>
                    <m: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fr-FR" dirty="0"/>
                  <a:t> 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</m:t>
                        </m:r>
                      </m:e>
                      <m:sup>
                        <m: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/>
                  <a:t> </a:t>
                </a: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481A3D2-1163-C84B-AB9A-9E86C703AE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8088" y="2309177"/>
                <a:ext cx="7630570" cy="671851"/>
              </a:xfrm>
              <a:prstGeom prst="rect">
                <a:avLst/>
              </a:prstGeom>
              <a:blipFill>
                <a:blip r:embed="rId3"/>
                <a:stretch>
                  <a:fillRect l="-664" t="-3704" b="-740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621A7CD-6FD8-8C4D-BA15-29E41BD2CD7E}"/>
                  </a:ext>
                </a:extLst>
              </p:cNvPr>
              <p:cNvSpPr txBox="1"/>
              <p:nvPr/>
            </p:nvSpPr>
            <p:spPr>
              <a:xfrm>
                <a:off x="1922862" y="3567096"/>
                <a:ext cx="9420051" cy="25853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dirty="0"/>
                  <a:t>Procédure itérative effectuée pour :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=1.8</m:t>
                    </m:r>
                  </m:oMath>
                </a14:m>
                <a:r>
                  <a:rPr lang="fr-FR" dirty="0"/>
                  <a:t> 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=2.2</m:t>
                    </m:r>
                  </m:oMath>
                </a14:m>
                <a:r>
                  <a:rPr lang="fr-FR" dirty="0"/>
                  <a:t> 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=2.6</m:t>
                    </m:r>
                  </m:oMath>
                </a14:m>
                <a:r>
                  <a:rPr lang="fr-FR" dirty="0"/>
                  <a:t> 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=3.0</m:t>
                    </m:r>
                  </m:oMath>
                </a14:m>
                <a:r>
                  <a:rPr lang="fr-FR" dirty="0"/>
                  <a:t> 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=3.6</m:t>
                    </m:r>
                  </m:oMath>
                </a14:m>
                <a:endParaRPr lang="fr-FR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dirty="0"/>
                  <a:t>Utilisation de la prédiction </a:t>
                </a:r>
              </a:p>
              <a:p>
                <a:r>
                  <a:rPr lang="fr-FR" dirty="0">
                    <a:sym typeface="Wingdings" pitchFamily="2" charset="2"/>
                  </a:rPr>
                  <a:t> beaucoup plus rapide</a:t>
                </a:r>
                <a:endParaRPr lang="fr-FR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dirty="0"/>
              </a:p>
              <a:p>
                <a:endParaRPr lang="fr-F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/>
                  <a:t>Première itération correcte </a:t>
                </a:r>
                <a:r>
                  <a:rPr lang="fr-FR" dirty="0">
                    <a:sym typeface="Wingdings" pitchFamily="2" charset="2"/>
                  </a:rPr>
                  <a:t> seulement q</a:t>
                </a:r>
                <a:r>
                  <a:rPr lang="fr-FR" dirty="0"/>
                  <a:t>uelques itérations nécessaires</a:t>
                </a: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621A7CD-6FD8-8C4D-BA15-29E41BD2CD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2862" y="3567096"/>
                <a:ext cx="9420051" cy="2585323"/>
              </a:xfrm>
              <a:prstGeom prst="rect">
                <a:avLst/>
              </a:prstGeom>
              <a:blipFill>
                <a:blip r:embed="rId4"/>
                <a:stretch>
                  <a:fillRect l="-404" t="-980" b="-245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80C61B0-AD1B-614A-A269-9C05F7D74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6499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F822E29-CE35-BD44-9DE7-E570E8472223}"/>
              </a:ext>
            </a:extLst>
          </p:cNvPr>
          <p:cNvSpPr txBox="1"/>
          <p:nvPr/>
        </p:nvSpPr>
        <p:spPr>
          <a:xfrm>
            <a:off x="335666" y="254643"/>
            <a:ext cx="49920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III. Production des mocks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82661C0-403F-864F-9D98-966639B56333}"/>
              </a:ext>
            </a:extLst>
          </p:cNvPr>
          <p:cNvSpPr/>
          <p:nvPr/>
        </p:nvSpPr>
        <p:spPr>
          <a:xfrm>
            <a:off x="-238756" y="-167833"/>
            <a:ext cx="5844869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D78F780-48BD-684E-A695-20A75E41F64A}"/>
              </a:ext>
            </a:extLst>
          </p:cNvPr>
          <p:cNvSpPr txBox="1"/>
          <p:nvPr/>
        </p:nvSpPr>
        <p:spPr>
          <a:xfrm>
            <a:off x="1763805" y="1730782"/>
            <a:ext cx="5844870" cy="3477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>
                <a:sym typeface="Wingdings" pitchFamily="2" charset="2"/>
              </a:rPr>
              <a:t>Production en 2 temps :</a:t>
            </a:r>
          </a:p>
          <a:p>
            <a:r>
              <a:rPr lang="fr-FR" sz="2000" dirty="0">
                <a:sym typeface="Wingdings" pitchFamily="2" charset="2"/>
              </a:rPr>
              <a:t>	1) boîtes + lignes de visées  </a:t>
            </a:r>
            <a:r>
              <a:rPr lang="fr-FR" sz="2000" dirty="0">
                <a:solidFill>
                  <a:schemeClr val="accent4"/>
                </a:solidFill>
                <a:sym typeface="Wingdings" pitchFamily="2" charset="2"/>
              </a:rPr>
              <a:t>pré-production</a:t>
            </a:r>
          </a:p>
          <a:p>
            <a:r>
              <a:rPr lang="fr-FR" sz="2000" dirty="0">
                <a:sym typeface="Wingdings" pitchFamily="2" charset="2"/>
              </a:rPr>
              <a:t>	2) appliquer FGPA  </a:t>
            </a:r>
            <a:r>
              <a:rPr lang="fr-FR" sz="2000" dirty="0">
                <a:solidFill>
                  <a:schemeClr val="accent4"/>
                </a:solidFill>
                <a:sym typeface="Wingdings" pitchFamily="2" charset="2"/>
              </a:rPr>
              <a:t>post-production</a:t>
            </a:r>
          </a:p>
          <a:p>
            <a:endParaRPr lang="fr-FR" sz="2000" dirty="0">
              <a:sym typeface="Wingdings" pitchFamily="2" charset="2"/>
            </a:endParaRPr>
          </a:p>
          <a:p>
            <a:endParaRPr lang="fr-FR" sz="2000" dirty="0">
              <a:sym typeface="Wingdings" pitchFamily="2" charset="2"/>
            </a:endParaRPr>
          </a:p>
          <a:p>
            <a:r>
              <a:rPr lang="fr-FR" sz="2000" dirty="0">
                <a:sym typeface="Wingdings" pitchFamily="2" charset="2"/>
              </a:rPr>
              <a:t>Pré-production : CPU intensif</a:t>
            </a:r>
          </a:p>
          <a:p>
            <a:r>
              <a:rPr lang="fr-FR" sz="2000" dirty="0">
                <a:sym typeface="Wingdings" pitchFamily="2" charset="2"/>
              </a:rPr>
              <a:t>Post-production : rapide</a:t>
            </a:r>
          </a:p>
          <a:p>
            <a:endParaRPr lang="fr-FR" sz="2000" dirty="0">
              <a:sym typeface="Wingdings" pitchFamily="2" charset="2"/>
            </a:endParaRPr>
          </a:p>
          <a:p>
            <a:endParaRPr lang="fr-FR" sz="2000" dirty="0">
              <a:sym typeface="Wingdings" pitchFamily="2" charset="2"/>
            </a:endParaRPr>
          </a:p>
          <a:p>
            <a:r>
              <a:rPr lang="fr-FR" sz="2000" dirty="0">
                <a:sym typeface="Wingdings" pitchFamily="2" charset="2"/>
              </a:rPr>
              <a:t>100 réalisations pré-produites</a:t>
            </a:r>
          </a:p>
          <a:p>
            <a:r>
              <a:rPr lang="fr-FR" sz="2000" dirty="0">
                <a:sym typeface="Wingdings" pitchFamily="2" charset="2"/>
              </a:rPr>
              <a:t>50 réalisations post-produites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BF508E0-A349-9548-BF57-309B47CF6E08}"/>
              </a:ext>
            </a:extLst>
          </p:cNvPr>
          <p:cNvSpPr txBox="1"/>
          <p:nvPr/>
        </p:nvSpPr>
        <p:spPr>
          <a:xfrm>
            <a:off x="616575" y="529321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	</a:t>
            </a:r>
          </a:p>
        </p:txBody>
      </p:sp>
      <p:pic>
        <p:nvPicPr>
          <p:cNvPr id="72706" name="Picture 2" descr="NERSC Logos">
            <a:extLst>
              <a:ext uri="{FF2B5EF4-FFF2-40B4-BE49-F238E27FC236}">
                <a16:creationId xmlns:a16="http://schemas.microsoft.com/office/drawing/2014/main" id="{27DDD425-4B5A-D646-9CB6-366F1186CF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88" t="26715" r="3047" b="28935"/>
          <a:stretch/>
        </p:blipFill>
        <p:spPr bwMode="auto">
          <a:xfrm>
            <a:off x="6180535" y="483243"/>
            <a:ext cx="2998382" cy="1041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708" name="Picture 4" descr="Cori KNL Update">
            <a:extLst>
              <a:ext uri="{FF2B5EF4-FFF2-40B4-BE49-F238E27FC236}">
                <a16:creationId xmlns:a16="http://schemas.microsoft.com/office/drawing/2014/main" id="{3A68AADD-0ABE-6E45-91D4-F4B4A84231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740" y="5662549"/>
            <a:ext cx="7493000" cy="1079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329B0D1-4604-3449-A845-C51EE7049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10" name="Picture 8" descr="Dark Energy Spectroscopic Instrument (DESI)">
            <a:extLst>
              <a:ext uri="{FF2B5EF4-FFF2-40B4-BE49-F238E27FC236}">
                <a16:creationId xmlns:a16="http://schemas.microsoft.com/office/drawing/2014/main" id="{9148D17A-33B2-B144-BF99-1019ED9A6D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6091" y="305601"/>
            <a:ext cx="1747824" cy="14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48630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2FDB914-F1BA-A34F-9FFB-DC875F3A646E}"/>
              </a:ext>
            </a:extLst>
          </p:cNvPr>
          <p:cNvSpPr txBox="1"/>
          <p:nvPr/>
        </p:nvSpPr>
        <p:spPr>
          <a:xfrm>
            <a:off x="335666" y="254643"/>
            <a:ext cx="20826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Sommaire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A5A0C56-93EC-8D4F-8EDD-A39640931A20}"/>
              </a:ext>
            </a:extLst>
          </p:cNvPr>
          <p:cNvSpPr/>
          <p:nvPr/>
        </p:nvSpPr>
        <p:spPr>
          <a:xfrm>
            <a:off x="-238754" y="-167833"/>
            <a:ext cx="3076548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B2C6F1E8-094C-E246-8D2C-1732F1DA9220}"/>
              </a:ext>
            </a:extLst>
          </p:cNvPr>
          <p:cNvGrpSpPr/>
          <p:nvPr/>
        </p:nvGrpSpPr>
        <p:grpSpPr>
          <a:xfrm>
            <a:off x="3146404" y="1614379"/>
            <a:ext cx="5027616" cy="4499345"/>
            <a:chOff x="3819096" y="1042879"/>
            <a:chExt cx="5027616" cy="4499345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C56AAF6-6F19-0A49-ABF1-3100BFCBCE71}"/>
                </a:ext>
              </a:extLst>
            </p:cNvPr>
            <p:cNvSpPr/>
            <p:nvPr/>
          </p:nvSpPr>
          <p:spPr>
            <a:xfrm>
              <a:off x="3819096" y="2903669"/>
              <a:ext cx="777766" cy="77776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400" b="1" dirty="0">
                  <a:solidFill>
                    <a:schemeClr val="tx1"/>
                  </a:solidFill>
                </a:rPr>
                <a:t>III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8974108F-1E70-5B4D-97B8-ACFAF349ED8B}"/>
                </a:ext>
              </a:extLst>
            </p:cNvPr>
            <p:cNvSpPr/>
            <p:nvPr/>
          </p:nvSpPr>
          <p:spPr>
            <a:xfrm>
              <a:off x="3819096" y="3834064"/>
              <a:ext cx="777766" cy="77776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400" b="1" dirty="0">
                  <a:solidFill>
                    <a:schemeClr val="tx1"/>
                  </a:solidFill>
                </a:rPr>
                <a:t>IV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378758A4-B9A9-F941-A057-884162004B50}"/>
                </a:ext>
              </a:extLst>
            </p:cNvPr>
            <p:cNvSpPr/>
            <p:nvPr/>
          </p:nvSpPr>
          <p:spPr>
            <a:xfrm>
              <a:off x="3819096" y="1973274"/>
              <a:ext cx="777766" cy="77776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400" b="1" dirty="0">
                  <a:solidFill>
                    <a:schemeClr val="tx1"/>
                  </a:solidFill>
                </a:rPr>
                <a:t>II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BE20964F-5A54-F049-A983-7CE317A4AA22}"/>
                </a:ext>
              </a:extLst>
            </p:cNvPr>
            <p:cNvSpPr/>
            <p:nvPr/>
          </p:nvSpPr>
          <p:spPr>
            <a:xfrm>
              <a:off x="3819096" y="1042879"/>
              <a:ext cx="777766" cy="77776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400" b="1" dirty="0">
                  <a:solidFill>
                    <a:schemeClr val="tx1"/>
                  </a:solidFill>
                </a:rPr>
                <a:t>I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CE7A0AA8-B58C-B849-88B1-CB4F39FD271B}"/>
                </a:ext>
              </a:extLst>
            </p:cNvPr>
            <p:cNvSpPr/>
            <p:nvPr/>
          </p:nvSpPr>
          <p:spPr>
            <a:xfrm>
              <a:off x="3819096" y="4764459"/>
              <a:ext cx="777766" cy="77776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400" b="1" dirty="0">
                  <a:solidFill>
                    <a:schemeClr val="tx1"/>
                  </a:solidFill>
                </a:rPr>
                <a:t>V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C003E2F-B409-A542-8A90-9AF0D6BCD12D}"/>
                </a:ext>
              </a:extLst>
            </p:cNvPr>
            <p:cNvSpPr txBox="1"/>
            <p:nvPr/>
          </p:nvSpPr>
          <p:spPr>
            <a:xfrm>
              <a:off x="5263680" y="1200928"/>
              <a:ext cx="188064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dirty="0"/>
                <a:t>Introduction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4867ECC-57CE-0D44-A946-78C796EA4681}"/>
                </a:ext>
              </a:extLst>
            </p:cNvPr>
            <p:cNvSpPr txBox="1"/>
            <p:nvPr/>
          </p:nvSpPr>
          <p:spPr>
            <a:xfrm>
              <a:off x="5263680" y="2131323"/>
              <a:ext cx="301877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dirty="0"/>
                <a:t>Analyse des données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735D849-0BF6-404F-BF68-66DACA070671}"/>
                </a:ext>
              </a:extLst>
            </p:cNvPr>
            <p:cNvSpPr txBox="1"/>
            <p:nvPr/>
          </p:nvSpPr>
          <p:spPr>
            <a:xfrm>
              <a:off x="5263680" y="3061718"/>
              <a:ext cx="157927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dirty="0"/>
                <a:t>Les mocks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33AA219-E748-DD45-9343-1E239BBB5268}"/>
                </a:ext>
              </a:extLst>
            </p:cNvPr>
            <p:cNvSpPr txBox="1"/>
            <p:nvPr/>
          </p:nvSpPr>
          <p:spPr>
            <a:xfrm>
              <a:off x="5263680" y="3992113"/>
              <a:ext cx="273664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dirty="0">
                  <a:solidFill>
                    <a:schemeClr val="accent4"/>
                  </a:solidFill>
                </a:rPr>
                <a:t>Analyse des mocks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CE58678-114D-8040-8AAE-58BD37D7CD16}"/>
                </a:ext>
              </a:extLst>
            </p:cNvPr>
            <p:cNvSpPr txBox="1"/>
            <p:nvPr/>
          </p:nvSpPr>
          <p:spPr>
            <a:xfrm>
              <a:off x="5263680" y="4922508"/>
              <a:ext cx="358303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dirty="0"/>
                <a:t>Etude des systématiques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65800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319B11C-B587-D545-AEA7-412FD7DE4E54}"/>
              </a:ext>
            </a:extLst>
          </p:cNvPr>
          <p:cNvSpPr txBox="1"/>
          <p:nvPr/>
        </p:nvSpPr>
        <p:spPr>
          <a:xfrm>
            <a:off x="659756" y="1659285"/>
            <a:ext cx="10733174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Modélisation des corrélations</a:t>
            </a:r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251705-C69C-CE40-8F66-F49DF62239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239" y="2153357"/>
            <a:ext cx="7503583" cy="58636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BA7F613-6F6D-F64F-8F9C-E850D4A9A859}"/>
              </a:ext>
            </a:extLst>
          </p:cNvPr>
          <p:cNvSpPr txBox="1"/>
          <p:nvPr/>
        </p:nvSpPr>
        <p:spPr>
          <a:xfrm>
            <a:off x="659756" y="3379541"/>
            <a:ext cx="14830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biais et beta</a:t>
            </a:r>
          </a:p>
          <a:p>
            <a:r>
              <a:rPr lang="fr-FR" dirty="0"/>
              <a:t>traceur i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062081A-9612-B445-8B5C-4138360AB381}"/>
              </a:ext>
            </a:extLst>
          </p:cNvPr>
          <p:cNvSpPr txBox="1"/>
          <p:nvPr/>
        </p:nvSpPr>
        <p:spPr>
          <a:xfrm>
            <a:off x="2389261" y="3795117"/>
            <a:ext cx="14830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biais et beta</a:t>
            </a:r>
          </a:p>
          <a:p>
            <a:r>
              <a:rPr lang="fr-FR" dirty="0"/>
              <a:t>traceur j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836C4BA-6D62-7140-918A-AC8CB1242A11}"/>
              </a:ext>
            </a:extLst>
          </p:cNvPr>
          <p:cNvCxnSpPr>
            <a:cxnSpLocks/>
          </p:cNvCxnSpPr>
          <p:nvPr/>
        </p:nvCxnSpPr>
        <p:spPr>
          <a:xfrm flipV="1">
            <a:off x="1279132" y="2630311"/>
            <a:ext cx="1407624" cy="72899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BB7DD2A-4448-C64F-AA5B-CED5D7D635A8}"/>
              </a:ext>
            </a:extLst>
          </p:cNvPr>
          <p:cNvCxnSpPr>
            <a:cxnSpLocks/>
          </p:cNvCxnSpPr>
          <p:nvPr/>
        </p:nvCxnSpPr>
        <p:spPr>
          <a:xfrm flipV="1">
            <a:off x="1772080" y="2671033"/>
            <a:ext cx="2100279" cy="77094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F131786-2612-0F45-A143-13921D246EDA}"/>
              </a:ext>
            </a:extLst>
          </p:cNvPr>
          <p:cNvCxnSpPr>
            <a:cxnSpLocks/>
          </p:cNvCxnSpPr>
          <p:nvPr/>
        </p:nvCxnSpPr>
        <p:spPr>
          <a:xfrm flipV="1">
            <a:off x="2877890" y="2716233"/>
            <a:ext cx="252920" cy="107786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4DB2BC2-6468-3743-B6D2-3092C73D7F90}"/>
              </a:ext>
            </a:extLst>
          </p:cNvPr>
          <p:cNvCxnSpPr>
            <a:cxnSpLocks/>
          </p:cNvCxnSpPr>
          <p:nvPr/>
        </p:nvCxnSpPr>
        <p:spPr>
          <a:xfrm flipV="1">
            <a:off x="3428305" y="2683995"/>
            <a:ext cx="1967784" cy="111010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ABF5507C-9279-B547-BE19-4E650DCE6162}"/>
              </a:ext>
            </a:extLst>
          </p:cNvPr>
          <p:cNvSpPr txBox="1"/>
          <p:nvPr/>
        </p:nvSpPr>
        <p:spPr>
          <a:xfrm>
            <a:off x="5038859" y="3702706"/>
            <a:ext cx="23423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spectre de puissance</a:t>
            </a:r>
          </a:p>
          <a:p>
            <a:r>
              <a:rPr lang="fr-FR" dirty="0"/>
              <a:t>quasi-linéaire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96159E0-6BE5-594A-A3DC-4FF5EEC7FC33}"/>
              </a:ext>
            </a:extLst>
          </p:cNvPr>
          <p:cNvCxnSpPr>
            <a:cxnSpLocks/>
            <a:stCxn id="27" idx="0"/>
          </p:cNvCxnSpPr>
          <p:nvPr/>
        </p:nvCxnSpPr>
        <p:spPr>
          <a:xfrm flipV="1">
            <a:off x="6210013" y="2739718"/>
            <a:ext cx="235943" cy="962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6C0ED53-826A-D745-AE62-B20DA3F5077D}"/>
              </a:ext>
            </a:extLst>
          </p:cNvPr>
          <p:cNvCxnSpPr>
            <a:cxnSpLocks/>
          </p:cNvCxnSpPr>
          <p:nvPr/>
        </p:nvCxnSpPr>
        <p:spPr>
          <a:xfrm flipH="1" flipV="1">
            <a:off x="7514539" y="2735576"/>
            <a:ext cx="777555" cy="144747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1872BDCC-28FC-DE44-BBCC-E85D00A0BF67}"/>
              </a:ext>
            </a:extLst>
          </p:cNvPr>
          <p:cNvSpPr txBox="1"/>
          <p:nvPr/>
        </p:nvSpPr>
        <p:spPr>
          <a:xfrm>
            <a:off x="7514538" y="4183053"/>
            <a:ext cx="20377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non-linéarités des</a:t>
            </a:r>
          </a:p>
          <a:p>
            <a:r>
              <a:rPr lang="fr-FR" dirty="0"/>
              <a:t>petites échelles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517C9F71-C7ED-E24E-8D52-5CD8B24C80B2}"/>
              </a:ext>
            </a:extLst>
          </p:cNvPr>
          <p:cNvCxnSpPr>
            <a:cxnSpLocks/>
          </p:cNvCxnSpPr>
          <p:nvPr/>
        </p:nvCxnSpPr>
        <p:spPr>
          <a:xfrm flipH="1" flipV="1">
            <a:off x="8583123" y="2683996"/>
            <a:ext cx="1219616" cy="69554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B38B2611-DD8D-0C4C-A9D4-D5F54E4F4840}"/>
              </a:ext>
            </a:extLst>
          </p:cNvPr>
          <p:cNvSpPr txBox="1"/>
          <p:nvPr/>
        </p:nvSpPr>
        <p:spPr>
          <a:xfrm>
            <a:off x="9403040" y="3391359"/>
            <a:ext cx="25731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binning</a:t>
            </a:r>
            <a:r>
              <a:rPr lang="fr-FR" dirty="0"/>
              <a:t> de la</a:t>
            </a:r>
          </a:p>
          <a:p>
            <a:r>
              <a:rPr lang="fr-FR" dirty="0"/>
              <a:t>fonction de corrélation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BB469E-DEB5-4A4A-B299-A3957EC56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36</a:t>
            </a:fld>
            <a:endParaRPr lang="en-US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BEF227C-1B1F-1F4D-8920-DBDDE02B6647}"/>
              </a:ext>
            </a:extLst>
          </p:cNvPr>
          <p:cNvGrpSpPr/>
          <p:nvPr/>
        </p:nvGrpSpPr>
        <p:grpSpPr>
          <a:xfrm>
            <a:off x="7199453" y="2153357"/>
            <a:ext cx="694481" cy="586361"/>
            <a:chOff x="7199453" y="2153357"/>
            <a:chExt cx="694481" cy="586361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DA731FE-A94E-1D47-84BE-5B27596BC051}"/>
                </a:ext>
              </a:extLst>
            </p:cNvPr>
            <p:cNvCxnSpPr/>
            <p:nvPr/>
          </p:nvCxnSpPr>
          <p:spPr>
            <a:xfrm>
              <a:off x="7199453" y="2153357"/>
              <a:ext cx="694481" cy="586361"/>
            </a:xfrm>
            <a:prstGeom prst="line">
              <a:avLst/>
            </a:prstGeom>
            <a:ln w="317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E98F69E-8FF0-BD4E-9F7C-38D09AC7769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453" y="2153357"/>
              <a:ext cx="694481" cy="586361"/>
            </a:xfrm>
            <a:prstGeom prst="line">
              <a:avLst/>
            </a:prstGeom>
            <a:ln w="317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0FD66AA8-4D30-F948-8E6A-173F2D3913D4}"/>
              </a:ext>
            </a:extLst>
          </p:cNvPr>
          <p:cNvSpPr txBox="1"/>
          <p:nvPr/>
        </p:nvSpPr>
        <p:spPr>
          <a:xfrm>
            <a:off x="335666" y="254643"/>
            <a:ext cx="43338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IV. Analyse des mocks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D649A4AF-ADEC-9E44-B862-6DB7D24FEF59}"/>
              </a:ext>
            </a:extLst>
          </p:cNvPr>
          <p:cNvSpPr/>
          <p:nvPr/>
        </p:nvSpPr>
        <p:spPr>
          <a:xfrm>
            <a:off x="-238756" y="-167833"/>
            <a:ext cx="5227445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2852972-BAB0-8845-A83B-93913A12E2B4}"/>
              </a:ext>
            </a:extLst>
          </p:cNvPr>
          <p:cNvSpPr txBox="1"/>
          <p:nvPr/>
        </p:nvSpPr>
        <p:spPr>
          <a:xfrm>
            <a:off x="1414130" y="5273749"/>
            <a:ext cx="543289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200" dirty="0">
                <a:solidFill>
                  <a:srgbClr val="FF0000"/>
                </a:solidFill>
              </a:rPr>
              <a:t>Même modélisation que pour les données</a:t>
            </a:r>
          </a:p>
        </p:txBody>
      </p:sp>
    </p:spTree>
    <p:extLst>
      <p:ext uri="{BB962C8B-B14F-4D97-AF65-F5344CB8AC3E}">
        <p14:creationId xmlns:p14="http://schemas.microsoft.com/office/powerpoint/2010/main" val="904327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319B11C-B587-D545-AEA7-412FD7DE4E54}"/>
                  </a:ext>
                </a:extLst>
              </p:cNvPr>
              <p:cNvSpPr txBox="1"/>
              <p:nvPr/>
            </p:nvSpPr>
            <p:spPr>
              <a:xfrm>
                <a:off x="659756" y="1659285"/>
                <a:ext cx="10733174" cy="50475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000" dirty="0"/>
                  <a:t>Modélisation des HCD (High </a:t>
                </a:r>
                <a:r>
                  <a:rPr lang="fr-FR" sz="2000" dirty="0" err="1"/>
                  <a:t>Column</a:t>
                </a:r>
                <a:r>
                  <a:rPr lang="fr-FR" sz="2000" dirty="0"/>
                  <a:t> </a:t>
                </a:r>
                <a:r>
                  <a:rPr lang="fr-FR" sz="2000" dirty="0" err="1"/>
                  <a:t>Density</a:t>
                </a:r>
                <a:r>
                  <a:rPr lang="fr-FR" sz="2000" dirty="0"/>
                  <a:t> </a:t>
                </a:r>
                <a:r>
                  <a:rPr lang="fr-FR" sz="2000" dirty="0" err="1"/>
                  <a:t>systems</a:t>
                </a:r>
                <a:r>
                  <a:rPr lang="fr-FR" sz="2000" dirty="0"/>
                  <a:t>)</a:t>
                </a:r>
              </a:p>
              <a:p>
                <a:endParaRPr lang="fr-FR" sz="2000" dirty="0"/>
              </a:p>
              <a:p>
                <a:r>
                  <a:rPr lang="fr-FR" sz="2000" dirty="0"/>
                  <a:t>HCD avec densité de colonne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𝐻𝐼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&gt;20.3</m:t>
                        </m:r>
                      </m:e>
                    </m:func>
                  </m:oMath>
                </a14:m>
                <a:r>
                  <a:rPr lang="fr-FR" sz="2000" dirty="0"/>
                  <a:t> </a:t>
                </a:r>
                <a:r>
                  <a:rPr lang="fr-FR" sz="2000" dirty="0">
                    <a:solidFill>
                      <a:schemeClr val="accent4"/>
                    </a:solidFill>
                  </a:rPr>
                  <a:t>masqués</a:t>
                </a:r>
              </a:p>
              <a:p>
                <a:r>
                  <a:rPr lang="fr-FR" sz="2000" dirty="0"/>
                  <a:t>HCD avec densité de colonne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𝐻𝐼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20.3</m:t>
                        </m:r>
                      </m:e>
                    </m:func>
                  </m:oMath>
                </a14:m>
                <a:r>
                  <a:rPr lang="fr-FR" sz="2000" dirty="0"/>
                  <a:t> </a:t>
                </a:r>
                <a:r>
                  <a:rPr lang="fr-FR" sz="2000" dirty="0">
                    <a:solidFill>
                      <a:schemeClr val="accent4"/>
                    </a:solidFill>
                  </a:rPr>
                  <a:t>modélisés</a:t>
                </a:r>
              </a:p>
              <a:p>
                <a:endParaRPr lang="fr-FR" sz="2000" dirty="0"/>
              </a:p>
              <a:p>
                <a:endParaRPr lang="fr-FR" sz="2000" dirty="0"/>
              </a:p>
              <a:p>
                <a:endParaRPr lang="fr-FR" sz="2000" dirty="0"/>
              </a:p>
              <a:p>
                <a:r>
                  <a:rPr lang="fr-FR" sz="2000" dirty="0"/>
                  <a:t>Contribution du Ly</a:t>
                </a:r>
                <a:r>
                  <a:rPr lang="fr-FR" sz="2200" dirty="0"/>
                  <a:t>⍺</a:t>
                </a:r>
                <a:r>
                  <a:rPr lang="fr-FR" sz="2000" dirty="0"/>
                  <a:t> et des HCD au biais : </a:t>
                </a:r>
              </a:p>
              <a:p>
                <a:endParaRPr lang="fr-FR" sz="2000" dirty="0"/>
              </a:p>
              <a:p>
                <a:endParaRPr lang="fr-FR" sz="2000" dirty="0"/>
              </a:p>
              <a:p>
                <a:endParaRPr lang="fr-FR" sz="2000" dirty="0"/>
              </a:p>
              <a:p>
                <a:endParaRPr lang="fr-FR" sz="2000" dirty="0"/>
              </a:p>
              <a:p>
                <a:endParaRPr lang="fr-FR" sz="2000" dirty="0"/>
              </a:p>
              <a:p>
                <a:endParaRPr lang="fr-FR" sz="2000" dirty="0"/>
              </a:p>
              <a:p>
                <a:endParaRPr lang="fr-FR" sz="2000" dirty="0"/>
              </a:p>
              <a:p>
                <a:endParaRPr lang="fr-FR" sz="20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319B11C-B587-D545-AEA7-412FD7DE4E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756" y="1659285"/>
                <a:ext cx="10733174" cy="5047536"/>
              </a:xfrm>
              <a:prstGeom prst="rect">
                <a:avLst/>
              </a:prstGeom>
              <a:blipFill>
                <a:blip r:embed="rId2"/>
                <a:stretch>
                  <a:fillRect l="-473" t="-50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CB31C333-E41C-5946-A361-51350BC1234B}"/>
              </a:ext>
            </a:extLst>
          </p:cNvPr>
          <p:cNvSpPr txBox="1"/>
          <p:nvPr/>
        </p:nvSpPr>
        <p:spPr>
          <a:xfrm>
            <a:off x="4397978" y="4737462"/>
            <a:ext cx="17043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(Rogers et al 2018)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4A44B170-ED6D-814C-970F-BC025330E7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0755" y="2967266"/>
            <a:ext cx="5075579" cy="3724236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404FE0A-4414-AC4B-9FC2-2AED2358ED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7F2716E-5518-7C42-BF39-046878D81D25}"/>
              </a:ext>
            </a:extLst>
          </p:cNvPr>
          <p:cNvSpPr/>
          <p:nvPr/>
        </p:nvSpPr>
        <p:spPr>
          <a:xfrm>
            <a:off x="11597833" y="5000263"/>
            <a:ext cx="258501" cy="5787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6EA799-E96F-204A-8FED-FBC6B9D3AC18}"/>
              </a:ext>
            </a:extLst>
          </p:cNvPr>
          <p:cNvSpPr txBox="1"/>
          <p:nvPr/>
        </p:nvSpPr>
        <p:spPr>
          <a:xfrm rot="16200000">
            <a:off x="11436594" y="5135740"/>
            <a:ext cx="5196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FF0000">
                    <a:alpha val="58000"/>
                  </a:srgbClr>
                </a:solidFill>
              </a:rPr>
              <a:t>HCD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ECBBA96-AA14-D04E-9E0B-878C7988A345}"/>
                  </a:ext>
                </a:extLst>
              </p:cNvPr>
              <p:cNvSpPr txBox="1"/>
              <p:nvPr/>
            </p:nvSpPr>
            <p:spPr>
              <a:xfrm>
                <a:off x="2511087" y="5589653"/>
                <a:ext cx="4267515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HCD</m:t>
                        </m:r>
                      </m:sub>
                    </m:sSub>
                  </m:oMath>
                </a14:m>
                <a:r>
                  <a:rPr lang="fr-FR" dirty="0"/>
                  <a:t> : 	taille caractéristique des HCD</a:t>
                </a:r>
              </a:p>
              <a:p>
                <a:r>
                  <a:rPr lang="fr-FR" dirty="0"/>
                  <a:t>		masqués fixée à 10 </a:t>
                </a:r>
                <a:r>
                  <a:rPr lang="fr-FR" dirty="0" err="1"/>
                  <a:t>Mpc</a:t>
                </a:r>
                <a:r>
                  <a:rPr lang="fr-FR" dirty="0"/>
                  <a:t>/h</a:t>
                </a: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ECBBA96-AA14-D04E-9E0B-878C7988A3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1087" y="5589653"/>
                <a:ext cx="4267515" cy="646331"/>
              </a:xfrm>
              <a:prstGeom prst="rect">
                <a:avLst/>
              </a:prstGeom>
              <a:blipFill>
                <a:blip r:embed="rId4"/>
                <a:stretch>
                  <a:fillRect t="-3846" b="-1153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Picture 18">
            <a:extLst>
              <a:ext uri="{FF2B5EF4-FFF2-40B4-BE49-F238E27FC236}">
                <a16:creationId xmlns:a16="http://schemas.microsoft.com/office/drawing/2014/main" id="{F2F9BB03-BB17-644B-A5E1-97C6083F4E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5453" y="4474609"/>
            <a:ext cx="3194243" cy="446574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79377FA1-6144-9A4E-8712-CB55653F21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5454" y="4868446"/>
            <a:ext cx="3194243" cy="577947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1A72573F-A1E7-BE47-A044-FC1223C63E8E}"/>
              </a:ext>
            </a:extLst>
          </p:cNvPr>
          <p:cNvSpPr txBox="1"/>
          <p:nvPr/>
        </p:nvSpPr>
        <p:spPr>
          <a:xfrm>
            <a:off x="9735878" y="3598278"/>
            <a:ext cx="13083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/>
              <a:t>spectre QSO</a:t>
            </a:r>
          </a:p>
          <a:p>
            <a:endParaRPr lang="fr-FR" sz="1600" dirty="0">
              <a:solidFill>
                <a:srgbClr val="FF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EA339B5-F2E4-1140-94BD-E75D25B33F93}"/>
              </a:ext>
            </a:extLst>
          </p:cNvPr>
          <p:cNvSpPr txBox="1"/>
          <p:nvPr/>
        </p:nvSpPr>
        <p:spPr>
          <a:xfrm>
            <a:off x="7775315" y="523694"/>
            <a:ext cx="392112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Utilisé pour modéliser les mocks :</a:t>
            </a:r>
          </a:p>
          <a:p>
            <a:pPr marL="342900" indent="-342900">
              <a:buFontTx/>
              <a:buChar char="-"/>
            </a:pPr>
            <a:r>
              <a:rPr lang="fr-FR" sz="2400" dirty="0" err="1"/>
              <a:t>continu+hcd</a:t>
            </a:r>
            <a:endParaRPr lang="fr-FR" sz="2400" dirty="0"/>
          </a:p>
          <a:p>
            <a:pPr marL="342900" indent="-342900">
              <a:buFontTx/>
              <a:buChar char="-"/>
            </a:pPr>
            <a:r>
              <a:rPr lang="fr-FR" sz="2400" dirty="0" err="1"/>
              <a:t>continu+hcd+metal</a:t>
            </a:r>
            <a:endParaRPr lang="fr-FR" sz="2400" dirty="0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33357AF2-5230-D544-A46C-6F471D290510}"/>
              </a:ext>
            </a:extLst>
          </p:cNvPr>
          <p:cNvSpPr/>
          <p:nvPr/>
        </p:nvSpPr>
        <p:spPr>
          <a:xfrm>
            <a:off x="7603543" y="463630"/>
            <a:ext cx="3928701" cy="1689788"/>
          </a:xfrm>
          <a:prstGeom prst="roundRect">
            <a:avLst>
              <a:gd name="adj" fmla="val 30439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188A0A3-7421-EF4C-A171-E822192F89F1}"/>
              </a:ext>
            </a:extLst>
          </p:cNvPr>
          <p:cNvSpPr txBox="1"/>
          <p:nvPr/>
        </p:nvSpPr>
        <p:spPr>
          <a:xfrm>
            <a:off x="335666" y="254643"/>
            <a:ext cx="43338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IV. Analyse des mocks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5B70B0B8-8CA6-AA45-A77D-7CF9226CECAF}"/>
              </a:ext>
            </a:extLst>
          </p:cNvPr>
          <p:cNvSpPr/>
          <p:nvPr/>
        </p:nvSpPr>
        <p:spPr>
          <a:xfrm>
            <a:off x="-238756" y="-167833"/>
            <a:ext cx="5227445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574F062-1276-7B4F-A811-C4D66144BE7E}"/>
              </a:ext>
            </a:extLst>
          </p:cNvPr>
          <p:cNvSpPr/>
          <p:nvPr/>
        </p:nvSpPr>
        <p:spPr>
          <a:xfrm>
            <a:off x="9487084" y="5741602"/>
            <a:ext cx="236324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600" dirty="0">
                <a:solidFill>
                  <a:srgbClr val="FF0000"/>
                </a:solidFill>
              </a:rPr>
              <a:t>profile d’absorption</a:t>
            </a:r>
          </a:p>
          <a:p>
            <a:r>
              <a:rPr lang="fr-FR" sz="1600" dirty="0">
                <a:solidFill>
                  <a:srgbClr val="FF0000"/>
                </a:solidFill>
              </a:rPr>
              <a:t>du HCD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706408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6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F08B297C-78E3-5C45-B3CC-7493E53871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1856" y="3876733"/>
            <a:ext cx="5761217" cy="2971575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2DC399E8-875E-7548-AB8C-0DA5EF82EE93}"/>
              </a:ext>
            </a:extLst>
          </p:cNvPr>
          <p:cNvSpPr txBox="1"/>
          <p:nvPr/>
        </p:nvSpPr>
        <p:spPr>
          <a:xfrm>
            <a:off x="659756" y="1659285"/>
            <a:ext cx="1073317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Modélisation de la corrélation Ly</a:t>
            </a:r>
            <a:r>
              <a:rPr lang="fr-FR" sz="2200" dirty="0"/>
              <a:t>⍺</a:t>
            </a:r>
            <a:r>
              <a:rPr lang="fr-FR" sz="2000" dirty="0"/>
              <a:t> x Ly</a:t>
            </a:r>
            <a:r>
              <a:rPr lang="fr-FR" sz="2200" dirty="0"/>
              <a:t>⍺</a:t>
            </a:r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FEF656-78A0-6343-8364-8F5563E7AD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8077" y="2342989"/>
            <a:ext cx="4726409" cy="908532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AB32BDE-20B0-9540-B01E-03F0C49E8B52}"/>
              </a:ext>
            </a:extLst>
          </p:cNvPr>
          <p:cNvCxnSpPr>
            <a:cxnSpLocks/>
          </p:cNvCxnSpPr>
          <p:nvPr/>
        </p:nvCxnSpPr>
        <p:spPr>
          <a:xfrm flipV="1">
            <a:off x="2523281" y="2927590"/>
            <a:ext cx="1407624" cy="72899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1E86E84-9794-5449-B1F4-5D4B9A4C2864}"/>
              </a:ext>
            </a:extLst>
          </p:cNvPr>
          <p:cNvSpPr txBox="1"/>
          <p:nvPr/>
        </p:nvSpPr>
        <p:spPr>
          <a:xfrm>
            <a:off x="1261269" y="3644003"/>
            <a:ext cx="1181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FFT[P(k)]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83B8D36-9200-4543-AD42-224F830BDD00}"/>
              </a:ext>
            </a:extLst>
          </p:cNvPr>
          <p:cNvSpPr txBox="1"/>
          <p:nvPr/>
        </p:nvSpPr>
        <p:spPr>
          <a:xfrm>
            <a:off x="7327667" y="3244177"/>
            <a:ext cx="4018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corrélations des métaux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1383FD5-FD75-7944-9FD2-C2636C476905}"/>
              </a:ext>
            </a:extLst>
          </p:cNvPr>
          <p:cNvCxnSpPr>
            <a:cxnSpLocks/>
          </p:cNvCxnSpPr>
          <p:nvPr/>
        </p:nvCxnSpPr>
        <p:spPr>
          <a:xfrm flipH="1" flipV="1">
            <a:off x="6528122" y="2977893"/>
            <a:ext cx="752354" cy="46156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B4F4E6F-A8C6-AC4B-8341-DE97E47A35C8}"/>
              </a:ext>
            </a:extLst>
          </p:cNvPr>
          <p:cNvCxnSpPr>
            <a:cxnSpLocks/>
          </p:cNvCxnSpPr>
          <p:nvPr/>
        </p:nvCxnSpPr>
        <p:spPr>
          <a:xfrm flipH="1">
            <a:off x="7661917" y="2057400"/>
            <a:ext cx="959569" cy="42698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98038A62-2C78-8D43-B397-D43F768B1A4A}"/>
              </a:ext>
            </a:extLst>
          </p:cNvPr>
          <p:cNvSpPr txBox="1"/>
          <p:nvPr/>
        </p:nvSpPr>
        <p:spPr>
          <a:xfrm>
            <a:off x="8730753" y="1561054"/>
            <a:ext cx="20487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corrélations induites par la soustraction du fond du ciel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9761937-C396-DC4A-990F-C2BCF1B308D9}"/>
              </a:ext>
            </a:extLst>
          </p:cNvPr>
          <p:cNvSpPr/>
          <p:nvPr/>
        </p:nvSpPr>
        <p:spPr>
          <a:xfrm>
            <a:off x="6041817" y="2210782"/>
            <a:ext cx="400939" cy="2834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D1B731-82AF-5246-9DDD-7677C8917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38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17A6781-22C9-AB4B-9580-BF99CF4B6BD2}"/>
              </a:ext>
            </a:extLst>
          </p:cNvPr>
          <p:cNvCxnSpPr>
            <a:cxnSpLocks/>
          </p:cNvCxnSpPr>
          <p:nvPr/>
        </p:nvCxnSpPr>
        <p:spPr>
          <a:xfrm>
            <a:off x="3861853" y="4133057"/>
            <a:ext cx="0" cy="2349037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C2D8AE2-BAE2-5249-AED6-3618882F6C37}"/>
              </a:ext>
            </a:extLst>
          </p:cNvPr>
          <p:cNvSpPr txBox="1"/>
          <p:nvPr/>
        </p:nvSpPr>
        <p:spPr>
          <a:xfrm>
            <a:off x="3861853" y="4468577"/>
            <a:ext cx="4587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/>
              <a:t>SiII</a:t>
            </a:r>
            <a:endParaRPr lang="fr-FR" sz="1600" dirty="0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904FEB4B-330F-DF45-87B3-CA51CA9A39EA}"/>
              </a:ext>
            </a:extLst>
          </p:cNvPr>
          <p:cNvCxnSpPr>
            <a:cxnSpLocks/>
          </p:cNvCxnSpPr>
          <p:nvPr/>
        </p:nvCxnSpPr>
        <p:spPr>
          <a:xfrm>
            <a:off x="2985553" y="4133057"/>
            <a:ext cx="0" cy="2349037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E1E74566-3AC5-DB4C-AE25-FF8843A45AE0}"/>
              </a:ext>
            </a:extLst>
          </p:cNvPr>
          <p:cNvSpPr txBox="1"/>
          <p:nvPr/>
        </p:nvSpPr>
        <p:spPr>
          <a:xfrm>
            <a:off x="2985553" y="4249553"/>
            <a:ext cx="5164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/>
              <a:t>SiIII</a:t>
            </a:r>
            <a:endParaRPr lang="fr-FR" sz="16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3C08ABA-D2DA-4D40-9BF8-764D66B6E8DA}"/>
                  </a:ext>
                </a:extLst>
              </p:cNvPr>
              <p:cNvSpPr txBox="1"/>
              <p:nvPr/>
            </p:nvSpPr>
            <p:spPr>
              <a:xfrm>
                <a:off x="7551340" y="4588107"/>
                <a:ext cx="182114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0.95&lt; 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&lt;1</m:t>
                    </m:r>
                  </m:oMath>
                </a14:m>
                <a:endParaRPr lang="fr-FR" dirty="0">
                  <a:solidFill>
                    <a:srgbClr val="FF0000"/>
                  </a:solidFill>
                </a:endParaRPr>
              </a:p>
              <a:p>
                <a:r>
                  <a:rPr lang="fr-FR" dirty="0">
                    <a:solidFill>
                      <a:srgbClr val="FF0000"/>
                    </a:solidFill>
                  </a:rPr>
                  <a:t>données </a:t>
                </a:r>
                <a:r>
                  <a:rPr lang="fr-FR" dirty="0" err="1">
                    <a:solidFill>
                      <a:srgbClr val="FF0000"/>
                    </a:solidFill>
                  </a:rPr>
                  <a:t>eBOSS</a:t>
                </a:r>
                <a:endParaRPr lang="fr-FR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3C08ABA-D2DA-4D40-9BF8-764D66B6E8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1340" y="4588107"/>
                <a:ext cx="1821140" cy="646331"/>
              </a:xfrm>
              <a:prstGeom prst="rect">
                <a:avLst/>
              </a:prstGeom>
              <a:blipFill>
                <a:blip r:embed="rId4"/>
                <a:stretch>
                  <a:fillRect l="-2778" b="-1346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9A23C13-C235-BE4B-9218-DB4E4C23A7C1}"/>
                  </a:ext>
                </a:extLst>
              </p:cNvPr>
              <p:cNvSpPr txBox="1"/>
              <p:nvPr/>
            </p:nvSpPr>
            <p:spPr>
              <a:xfrm>
                <a:off x="8075315" y="5409807"/>
                <a:ext cx="1893788" cy="78079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>
                    <a:ea typeface="Cambria Math" panose="02040503050406030204" pitchFamily="18" charset="0"/>
                  </a:rPr>
                  <a:t>avec </a:t>
                </a:r>
                <a14:m>
                  <m:oMath xmlns:m="http://schemas.openxmlformats.org/officeDocument/2006/math">
                    <m:r>
                      <a:rPr lang="fr-FR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∥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fr-FR" dirty="0"/>
              </a:p>
              <a:p>
                <a:r>
                  <a:rPr lang="fr-FR" dirty="0"/>
                  <a:t>	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   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cos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fr-FR" dirty="0"/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9A23C13-C235-BE4B-9218-DB4E4C23A7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5315" y="5409807"/>
                <a:ext cx="1893788" cy="780791"/>
              </a:xfrm>
              <a:prstGeom prst="rect">
                <a:avLst/>
              </a:prstGeom>
              <a:blipFill>
                <a:blip r:embed="rId5"/>
                <a:stretch>
                  <a:fillRect l="-3356" b="-806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8" name="Group 57">
            <a:extLst>
              <a:ext uri="{FF2B5EF4-FFF2-40B4-BE49-F238E27FC236}">
                <a16:creationId xmlns:a16="http://schemas.microsoft.com/office/drawing/2014/main" id="{AD712EEB-757C-3344-B784-FE1058F9DC8A}"/>
              </a:ext>
            </a:extLst>
          </p:cNvPr>
          <p:cNvGrpSpPr/>
          <p:nvPr/>
        </p:nvGrpSpPr>
        <p:grpSpPr>
          <a:xfrm>
            <a:off x="9816233" y="4106011"/>
            <a:ext cx="2357750" cy="2185407"/>
            <a:chOff x="9876442" y="4240426"/>
            <a:chExt cx="2357750" cy="2185407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BE335DAC-286A-B24A-B45C-F0228FA437EF}"/>
                </a:ext>
              </a:extLst>
            </p:cNvPr>
            <p:cNvCxnSpPr>
              <a:cxnSpLocks/>
            </p:cNvCxnSpPr>
            <p:nvPr/>
          </p:nvCxnSpPr>
          <p:spPr>
            <a:xfrm>
              <a:off x="10910272" y="4418830"/>
              <a:ext cx="0" cy="2007003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CED2D5AF-4B3C-F442-A1CD-54E36419A6B0}"/>
                </a:ext>
              </a:extLst>
            </p:cNvPr>
            <p:cNvCxnSpPr>
              <a:cxnSpLocks/>
            </p:cNvCxnSpPr>
            <p:nvPr/>
          </p:nvCxnSpPr>
          <p:spPr>
            <a:xfrm>
              <a:off x="9876442" y="5422331"/>
              <a:ext cx="2125058" cy="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A7E0AC5A-27B4-944D-88BD-EEEE6E2CBD77}"/>
                    </a:ext>
                  </a:extLst>
                </p:cNvPr>
                <p:cNvSpPr txBox="1"/>
                <p:nvPr/>
              </p:nvSpPr>
              <p:spPr>
                <a:xfrm>
                  <a:off x="10480144" y="4240426"/>
                  <a:ext cx="425308" cy="3752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∥</m:t>
                            </m:r>
                          </m:sub>
                        </m:sSub>
                      </m:oMath>
                    </m:oMathPara>
                  </a14:m>
                  <a:endParaRPr lang="fr-FR" dirty="0"/>
                </a:p>
              </p:txBody>
            </p:sp>
          </mc:Choice>
          <mc:Fallback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A7E0AC5A-27B4-944D-88BD-EEEE6E2CBD7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80144" y="4240426"/>
                  <a:ext cx="425308" cy="375231"/>
                </a:xfrm>
                <a:prstGeom prst="rect">
                  <a:avLst/>
                </a:prstGeom>
                <a:blipFill>
                  <a:blip r:embed="rId6"/>
                  <a:stretch>
                    <a:fillRect b="-3226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5F1AC286-6FB8-BE47-B23E-349F3EC49232}"/>
                    </a:ext>
                  </a:extLst>
                </p:cNvPr>
                <p:cNvSpPr txBox="1"/>
                <p:nvPr/>
              </p:nvSpPr>
              <p:spPr>
                <a:xfrm>
                  <a:off x="11768808" y="5430871"/>
                  <a:ext cx="46538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⊥</m:t>
                            </m:r>
                          </m:sub>
                        </m:sSub>
                      </m:oMath>
                    </m:oMathPara>
                  </a14:m>
                  <a:endParaRPr lang="fr-FR" dirty="0"/>
                </a:p>
              </p:txBody>
            </p:sp>
          </mc:Choice>
          <mc:Fallback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5F1AC286-6FB8-BE47-B23E-349F3EC4923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768808" y="5430871"/>
                  <a:ext cx="465384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8A40AD7A-2EB8-9B44-A980-0DE53D8F09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915092" y="4692695"/>
              <a:ext cx="410764" cy="738176"/>
            </a:xfrm>
            <a:prstGeom prst="line">
              <a:avLst/>
            </a:prstGeom>
            <a:ln w="222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C2A4EF94-4CEC-B042-AF80-CBD8D956DA8F}"/>
                </a:ext>
              </a:extLst>
            </p:cNvPr>
            <p:cNvCxnSpPr/>
            <p:nvPr/>
          </p:nvCxnSpPr>
          <p:spPr>
            <a:xfrm flipH="1">
              <a:off x="10905452" y="4692695"/>
              <a:ext cx="420404" cy="0"/>
            </a:xfrm>
            <a:prstGeom prst="line">
              <a:avLst/>
            </a:prstGeom>
            <a:ln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63F4DF72-58E9-C440-BBB0-0B95B62A9F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325856" y="4692695"/>
              <a:ext cx="0" cy="729635"/>
            </a:xfrm>
            <a:prstGeom prst="line">
              <a:avLst/>
            </a:prstGeom>
            <a:ln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F5586D39-B57E-4340-B28D-FBF2EB6B5509}"/>
                    </a:ext>
                  </a:extLst>
                </p:cNvPr>
                <p:cNvSpPr txBox="1"/>
                <p:nvPr/>
              </p:nvSpPr>
              <p:spPr>
                <a:xfrm>
                  <a:off x="11337304" y="4437799"/>
                  <a:ext cx="36766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fr-FR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oMath>
                    </m:oMathPara>
                  </a14:m>
                  <a:endParaRPr lang="fr-FR" dirty="0"/>
                </a:p>
              </p:txBody>
            </p:sp>
          </mc:Choice>
          <mc:Fallback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F5586D39-B57E-4340-B28D-FBF2EB6B55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37304" y="4437799"/>
                  <a:ext cx="367665" cy="369332"/>
                </a:xfrm>
                <a:prstGeom prst="rect">
                  <a:avLst/>
                </a:prstGeom>
                <a:blipFill>
                  <a:blip r:embed="rId8"/>
                  <a:stretch>
                    <a:fillRect t="-10000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6" name="Arc 55">
              <a:extLst>
                <a:ext uri="{FF2B5EF4-FFF2-40B4-BE49-F238E27FC236}">
                  <a16:creationId xmlns:a16="http://schemas.microsoft.com/office/drawing/2014/main" id="{1D1375FF-E0FF-C94F-8F38-813FCBACCF18}"/>
                </a:ext>
              </a:extLst>
            </p:cNvPr>
            <p:cNvSpPr/>
            <p:nvPr/>
          </p:nvSpPr>
          <p:spPr>
            <a:xfrm>
              <a:off x="10781946" y="5086943"/>
              <a:ext cx="257966" cy="225878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AF4A8031-C38F-DE4D-B92D-5593DB0647D2}"/>
                    </a:ext>
                  </a:extLst>
                </p:cNvPr>
                <p:cNvSpPr txBox="1"/>
                <p:nvPr/>
              </p:nvSpPr>
              <p:spPr>
                <a:xfrm>
                  <a:off x="10841210" y="4772773"/>
                  <a:ext cx="39017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fr-FR" dirty="0"/>
                </a:p>
              </p:txBody>
            </p:sp>
          </mc:Choice>
          <mc:Fallback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AF4A8031-C38F-DE4D-B92D-5593DB0647D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41210" y="4772773"/>
                  <a:ext cx="390171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FFCB7C06-CCDA-3841-9022-0B27F6B58549}"/>
              </a:ext>
            </a:extLst>
          </p:cNvPr>
          <p:cNvGrpSpPr/>
          <p:nvPr/>
        </p:nvGrpSpPr>
        <p:grpSpPr>
          <a:xfrm>
            <a:off x="7089494" y="2432535"/>
            <a:ext cx="694481" cy="586361"/>
            <a:chOff x="7089494" y="2432535"/>
            <a:chExt cx="694481" cy="586361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4418EC57-8E34-9740-AF89-65B04B782ECF}"/>
                </a:ext>
              </a:extLst>
            </p:cNvPr>
            <p:cNvCxnSpPr/>
            <p:nvPr/>
          </p:nvCxnSpPr>
          <p:spPr>
            <a:xfrm>
              <a:off x="7089494" y="2432535"/>
              <a:ext cx="694481" cy="586361"/>
            </a:xfrm>
            <a:prstGeom prst="line">
              <a:avLst/>
            </a:prstGeom>
            <a:ln w="317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3A2BF5BC-AD34-B443-BEBF-C56FF89839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89494" y="2432535"/>
              <a:ext cx="694481" cy="586361"/>
            </a:xfrm>
            <a:prstGeom prst="line">
              <a:avLst/>
            </a:prstGeom>
            <a:ln w="317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242D56CE-CDED-E443-B7C7-89138ADD5574}"/>
              </a:ext>
            </a:extLst>
          </p:cNvPr>
          <p:cNvSpPr txBox="1"/>
          <p:nvPr/>
        </p:nvSpPr>
        <p:spPr>
          <a:xfrm>
            <a:off x="335666" y="254643"/>
            <a:ext cx="43338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IV. Analyse des mocks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27EB57E0-DA18-274B-83EF-8BA7EA2D0856}"/>
              </a:ext>
            </a:extLst>
          </p:cNvPr>
          <p:cNvSpPr/>
          <p:nvPr/>
        </p:nvSpPr>
        <p:spPr>
          <a:xfrm>
            <a:off x="-238756" y="-167833"/>
            <a:ext cx="5227445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B53E77-7F0D-5444-B891-102FEAC3744F}"/>
              </a:ext>
            </a:extLst>
          </p:cNvPr>
          <p:cNvSpPr txBox="1"/>
          <p:nvPr/>
        </p:nvSpPr>
        <p:spPr>
          <a:xfrm>
            <a:off x="6815268" y="3583004"/>
            <a:ext cx="4171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>
                <a:solidFill>
                  <a:srgbClr val="FF0000"/>
                </a:solidFill>
                <a:sym typeface="Wingdings" pitchFamily="2" charset="2"/>
              </a:rPr>
              <a:t> mocks </a:t>
            </a:r>
            <a:r>
              <a:rPr lang="fr-FR" sz="2400" dirty="0" err="1">
                <a:solidFill>
                  <a:srgbClr val="FF0000"/>
                </a:solidFill>
                <a:sym typeface="Wingdings" pitchFamily="2" charset="2"/>
              </a:rPr>
              <a:t>continu+hcd+metal</a:t>
            </a:r>
            <a:endParaRPr lang="fr-FR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290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319B11C-B587-D545-AEA7-412FD7DE4E54}"/>
              </a:ext>
            </a:extLst>
          </p:cNvPr>
          <p:cNvSpPr txBox="1"/>
          <p:nvPr/>
        </p:nvSpPr>
        <p:spPr>
          <a:xfrm>
            <a:off x="659756" y="1659285"/>
            <a:ext cx="1073317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Modélisation des distorsions</a:t>
            </a:r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BB98241-53C4-524F-B692-034CC5636096}"/>
              </a:ext>
            </a:extLst>
          </p:cNvPr>
          <p:cNvSpPr txBox="1"/>
          <p:nvPr/>
        </p:nvSpPr>
        <p:spPr>
          <a:xfrm>
            <a:off x="3692324" y="648182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CC16D6-BCAD-D343-B6EA-84302450F0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8049" y="3429000"/>
            <a:ext cx="4375267" cy="838933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68BBAEC-12FC-7D4F-AB53-6B3D402BE424}"/>
              </a:ext>
            </a:extLst>
          </p:cNvPr>
          <p:cNvCxnSpPr>
            <a:cxnSpLocks/>
          </p:cNvCxnSpPr>
          <p:nvPr/>
        </p:nvCxnSpPr>
        <p:spPr>
          <a:xfrm flipV="1">
            <a:off x="4525682" y="4050858"/>
            <a:ext cx="906159" cy="122416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C6F6EC0-317E-CE40-A563-66F8E51FA959}"/>
              </a:ext>
            </a:extLst>
          </p:cNvPr>
          <p:cNvSpPr txBox="1"/>
          <p:nvPr/>
        </p:nvSpPr>
        <p:spPr>
          <a:xfrm>
            <a:off x="3624477" y="5305158"/>
            <a:ext cx="2350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Matrice de distorsion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0BAE91F-4887-F447-AFEC-DD8774EE345D}"/>
              </a:ext>
            </a:extLst>
          </p:cNvPr>
          <p:cNvCxnSpPr>
            <a:cxnSpLocks/>
          </p:cNvCxnSpPr>
          <p:nvPr/>
        </p:nvCxnSpPr>
        <p:spPr>
          <a:xfrm flipH="1" flipV="1">
            <a:off x="6338000" y="4050858"/>
            <a:ext cx="1582362" cy="62715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020CB458-3E2F-D746-96C2-1D5F913DEB4B}"/>
              </a:ext>
            </a:extLst>
          </p:cNvPr>
          <p:cNvSpPr txBox="1"/>
          <p:nvPr/>
        </p:nvSpPr>
        <p:spPr>
          <a:xfrm>
            <a:off x="8044405" y="4551745"/>
            <a:ext cx="13949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modèle non</a:t>
            </a:r>
          </a:p>
          <a:p>
            <a:r>
              <a:rPr lang="fr-FR" dirty="0"/>
              <a:t>distordu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B5FF950-A7D1-F34C-8D93-8997087B4A6F}"/>
              </a:ext>
            </a:extLst>
          </p:cNvPr>
          <p:cNvSpPr txBox="1"/>
          <p:nvPr/>
        </p:nvSpPr>
        <p:spPr>
          <a:xfrm>
            <a:off x="862890" y="2655017"/>
            <a:ext cx="82317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Modèle distordu ajusté à la corrélation estimée à partir des données :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3F469E1-8635-8545-A08F-332DC921BD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1C83385-CBD6-7A4C-97DD-712F22EAD92E}"/>
              </a:ext>
            </a:extLst>
          </p:cNvPr>
          <p:cNvSpPr txBox="1"/>
          <p:nvPr/>
        </p:nvSpPr>
        <p:spPr>
          <a:xfrm>
            <a:off x="1555219" y="6081713"/>
            <a:ext cx="55739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>
                <a:solidFill>
                  <a:srgbClr val="FF0000"/>
                </a:solidFill>
                <a:sym typeface="Wingdings" pitchFamily="2" charset="2"/>
              </a:rPr>
              <a:t> </a:t>
            </a:r>
            <a:r>
              <a:rPr lang="fr-FR" sz="2000" dirty="0">
                <a:solidFill>
                  <a:srgbClr val="FF0000"/>
                </a:solidFill>
              </a:rPr>
              <a:t>Uniquement pour les mocks avec continuum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98E52D0-5DB9-AE47-B8A4-F46E24043913}"/>
              </a:ext>
            </a:extLst>
          </p:cNvPr>
          <p:cNvSpPr txBox="1"/>
          <p:nvPr/>
        </p:nvSpPr>
        <p:spPr>
          <a:xfrm>
            <a:off x="335666" y="254643"/>
            <a:ext cx="43338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IV. Analyse des mocks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6304DCE1-7352-D84C-90DA-E676C6B75601}"/>
              </a:ext>
            </a:extLst>
          </p:cNvPr>
          <p:cNvSpPr/>
          <p:nvPr/>
        </p:nvSpPr>
        <p:spPr>
          <a:xfrm>
            <a:off x="-238756" y="-167833"/>
            <a:ext cx="5227445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35602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0EFC3EC-17C3-ED4A-B97A-0184DDBC34BF}"/>
              </a:ext>
            </a:extLst>
          </p:cNvPr>
          <p:cNvSpPr txBox="1"/>
          <p:nvPr/>
        </p:nvSpPr>
        <p:spPr>
          <a:xfrm>
            <a:off x="844952" y="1329345"/>
            <a:ext cx="831349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/>
              <a:t>Comment étudier l’histoire de l’expansion de l’univers ?</a:t>
            </a:r>
          </a:p>
          <a:p>
            <a:r>
              <a:rPr lang="fr-FR" sz="2400" dirty="0">
                <a:sym typeface="Wingdings" pitchFamily="2" charset="2"/>
              </a:rPr>
              <a:t> Les oscillations acoustiques de baryons (BAO)</a:t>
            </a:r>
            <a:endParaRPr lang="fr-FR" sz="24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C6A57EA-CC46-8840-B95C-D180DFE3934F}"/>
              </a:ext>
            </a:extLst>
          </p:cNvPr>
          <p:cNvSpPr txBox="1"/>
          <p:nvPr/>
        </p:nvSpPr>
        <p:spPr>
          <a:xfrm>
            <a:off x="1354238" y="17246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pic>
        <p:nvPicPr>
          <p:cNvPr id="3076" name="Picture 4" descr="What the hell are Baryon Acoustic Oscillations? | by Ethan Siegel | Starts  With A Bang! | Medium">
            <a:extLst>
              <a:ext uri="{FF2B5EF4-FFF2-40B4-BE49-F238E27FC236}">
                <a16:creationId xmlns:a16="http://schemas.microsoft.com/office/drawing/2014/main" id="{A9D2D826-FD30-CA46-83F9-51A0CB6EC4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4899" y="4189567"/>
            <a:ext cx="2885726" cy="2229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DESY - DESY - Cosmological analysis of the completed Baryon Oscillation  Spectroscopic Survey">
            <a:extLst>
              <a:ext uri="{FF2B5EF4-FFF2-40B4-BE49-F238E27FC236}">
                <a16:creationId xmlns:a16="http://schemas.microsoft.com/office/drawing/2014/main" id="{AF39300C-594C-2A4D-8D4D-33CA3AFB79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4501" y="3187002"/>
            <a:ext cx="5393211" cy="3465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9CB36E1-1250-8745-B114-5C0A9B7F053B}"/>
              </a:ext>
            </a:extLst>
          </p:cNvPr>
          <p:cNvSpPr txBox="1"/>
          <p:nvPr/>
        </p:nvSpPr>
        <p:spPr>
          <a:xfrm>
            <a:off x="7351764" y="2356005"/>
            <a:ext cx="339868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400" dirty="0">
                <a:solidFill>
                  <a:schemeClr val="accent4"/>
                </a:solidFill>
              </a:rPr>
              <a:t>BAO = échelle standard</a:t>
            </a:r>
          </a:p>
          <a:p>
            <a:pPr algn="ctr"/>
            <a:r>
              <a:rPr lang="fr-FR" sz="2000" dirty="0"/>
              <a:t>(~100 </a:t>
            </a:r>
            <a:r>
              <a:rPr lang="fr-FR" sz="2000" dirty="0" err="1"/>
              <a:t>Mpc</a:t>
            </a:r>
            <a:r>
              <a:rPr lang="fr-FR" sz="2000" dirty="0"/>
              <a:t>/h </a:t>
            </a:r>
            <a:r>
              <a:rPr lang="fr-FR" sz="2000" dirty="0" err="1"/>
              <a:t>comobiles</a:t>
            </a:r>
            <a:r>
              <a:rPr lang="fr-FR" sz="2000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76EC1D-B54A-954A-9820-EDE49B5B05FB}"/>
              </a:ext>
            </a:extLst>
          </p:cNvPr>
          <p:cNvSpPr txBox="1"/>
          <p:nvPr/>
        </p:nvSpPr>
        <p:spPr>
          <a:xfrm>
            <a:off x="1512925" y="2456126"/>
            <a:ext cx="36073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plasma photons + baryons</a:t>
            </a:r>
          </a:p>
          <a:p>
            <a:r>
              <a:rPr lang="fr-FR" sz="2000" dirty="0">
                <a:sym typeface="Wingdings" pitchFamily="2" charset="2"/>
              </a:rPr>
              <a:t> ondes acoustiques</a:t>
            </a:r>
            <a:endParaRPr lang="fr-FR" sz="2000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144DA2D-8748-C748-AF3E-A3B0EC0E0C05}"/>
              </a:ext>
            </a:extLst>
          </p:cNvPr>
          <p:cNvCxnSpPr/>
          <p:nvPr/>
        </p:nvCxnSpPr>
        <p:spPr>
          <a:xfrm>
            <a:off x="1774899" y="6488668"/>
            <a:ext cx="288572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018F6E0-4F65-0C44-A29D-E52B933DAB3C}"/>
              </a:ext>
            </a:extLst>
          </p:cNvPr>
          <p:cNvSpPr txBox="1"/>
          <p:nvPr/>
        </p:nvSpPr>
        <p:spPr>
          <a:xfrm>
            <a:off x="2176451" y="6458900"/>
            <a:ext cx="2082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temps (expansion)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13BB8FD-17EA-B345-A8A5-DFB0F7DA0968}"/>
              </a:ext>
            </a:extLst>
          </p:cNvPr>
          <p:cNvSpPr txBox="1"/>
          <p:nvPr/>
        </p:nvSpPr>
        <p:spPr>
          <a:xfrm>
            <a:off x="335666" y="254643"/>
            <a:ext cx="29498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I. Introduction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B02A2BD2-F5F8-F54B-991A-4AD218DF8F0D}"/>
              </a:ext>
            </a:extLst>
          </p:cNvPr>
          <p:cNvSpPr/>
          <p:nvPr/>
        </p:nvSpPr>
        <p:spPr>
          <a:xfrm>
            <a:off x="-238755" y="-167833"/>
            <a:ext cx="3815331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B6FD4C-2AEC-F741-B9AC-2495D2048E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7D2DEA-44F5-524F-B468-0E76F95765E2}"/>
              </a:ext>
            </a:extLst>
          </p:cNvPr>
          <p:cNvSpPr txBox="1"/>
          <p:nvPr/>
        </p:nvSpPr>
        <p:spPr>
          <a:xfrm>
            <a:off x="1966882" y="3750451"/>
            <a:ext cx="2637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Mesure de l’expansion 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7AB457-60A0-874F-A20F-B27BC9E138D0}"/>
              </a:ext>
            </a:extLst>
          </p:cNvPr>
          <p:cNvSpPr txBox="1"/>
          <p:nvPr/>
        </p:nvSpPr>
        <p:spPr>
          <a:xfrm>
            <a:off x="7872948" y="6601182"/>
            <a:ext cx="23108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Crédits : Edward L. Wright</a:t>
            </a:r>
          </a:p>
        </p:txBody>
      </p:sp>
    </p:spTree>
    <p:extLst>
      <p:ext uri="{BB962C8B-B14F-4D97-AF65-F5344CB8AC3E}">
        <p14:creationId xmlns:p14="http://schemas.microsoft.com/office/powerpoint/2010/main" val="351956749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AECFB409-7695-9945-BB23-78ABD3D149CC}"/>
              </a:ext>
            </a:extLst>
          </p:cNvPr>
          <p:cNvSpPr txBox="1"/>
          <p:nvPr/>
        </p:nvSpPr>
        <p:spPr>
          <a:xfrm>
            <a:off x="335666" y="254643"/>
            <a:ext cx="43338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IV. Analyse des mocks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3AA7DC80-3663-8C44-9C9F-3F2FBCC0C2C5}"/>
              </a:ext>
            </a:extLst>
          </p:cNvPr>
          <p:cNvSpPr/>
          <p:nvPr/>
        </p:nvSpPr>
        <p:spPr>
          <a:xfrm>
            <a:off x="-238756" y="-167833"/>
            <a:ext cx="5227445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019181F-9751-574A-95D4-1D63339ADF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8058" y="1261894"/>
            <a:ext cx="7777016" cy="547819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482BB98-AD62-9C45-853E-66AAAB7CD251}"/>
              </a:ext>
            </a:extLst>
          </p:cNvPr>
          <p:cNvSpPr txBox="1"/>
          <p:nvPr/>
        </p:nvSpPr>
        <p:spPr>
          <a:xfrm>
            <a:off x="335666" y="1556795"/>
            <a:ext cx="3556486" cy="20005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Mocks bruts:</a:t>
            </a:r>
          </a:p>
          <a:p>
            <a:endParaRPr lang="fr-FR" sz="2000" dirty="0"/>
          </a:p>
          <a:p>
            <a:r>
              <a:rPr lang="fr-FR" sz="2000" dirty="0"/>
              <a:t>30 </a:t>
            </a:r>
            <a:r>
              <a:rPr lang="fr-FR" sz="2000" dirty="0" err="1"/>
              <a:t>auto-corrélation</a:t>
            </a:r>
            <a:r>
              <a:rPr lang="fr-FR" sz="2000" dirty="0"/>
              <a:t> Ly</a:t>
            </a:r>
            <a:r>
              <a:rPr lang="fr-FR" sz="2200" dirty="0"/>
              <a:t>⍺</a:t>
            </a:r>
            <a:r>
              <a:rPr lang="fr-FR" sz="2000" dirty="0"/>
              <a:t> x Ly</a:t>
            </a:r>
            <a:r>
              <a:rPr lang="fr-FR" sz="2200" dirty="0"/>
              <a:t>⍺</a:t>
            </a:r>
          </a:p>
          <a:p>
            <a:endParaRPr lang="fr-FR" sz="2200" dirty="0"/>
          </a:p>
          <a:p>
            <a:r>
              <a:rPr lang="fr-FR" sz="2000" dirty="0"/>
              <a:t>4 </a:t>
            </a:r>
            <a:r>
              <a:rPr lang="fr-FR" sz="2000" dirty="0" err="1"/>
              <a:t>bins</a:t>
            </a:r>
            <a:r>
              <a:rPr lang="fr-FR" sz="2000" dirty="0"/>
              <a:t> en z</a:t>
            </a:r>
          </a:p>
          <a:p>
            <a:r>
              <a:rPr lang="fr-FR" sz="2000" dirty="0"/>
              <a:t>	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DFE6FA4-75A9-8143-A613-61B89A166028}"/>
                  </a:ext>
                </a:extLst>
              </p:cNvPr>
              <p:cNvSpPr txBox="1"/>
              <p:nvPr/>
            </p:nvSpPr>
            <p:spPr>
              <a:xfrm>
                <a:off x="2264962" y="4664820"/>
                <a:ext cx="1844479" cy="14773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0&lt; 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&lt;0.5</m:t>
                      </m:r>
                    </m:oMath>
                  </m:oMathPara>
                </a14:m>
                <a:endParaRPr lang="en-US" b="0" dirty="0">
                  <a:solidFill>
                    <a:srgbClr val="0070C0"/>
                  </a:solidFill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.5</m:t>
                      </m:r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&lt; </m:t>
                      </m:r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&lt;0.8</m:t>
                      </m:r>
                    </m:oMath>
                  </m:oMathPara>
                </a14:m>
                <a:endParaRPr lang="en-US" dirty="0">
                  <a:solidFill>
                    <a:schemeClr val="accent2"/>
                  </a:solidFill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.8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&lt; 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&lt;0.95</m:t>
                      </m:r>
                    </m:oMath>
                  </m:oMathPara>
                </a14:m>
                <a:endParaRPr lang="en-US" dirty="0">
                  <a:solidFill>
                    <a:schemeClr val="accent3"/>
                  </a:solidFill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.95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&lt; 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&lt;1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  <a:ea typeface="Cambria Math" panose="02040503050406030204" pitchFamily="18" charset="0"/>
                </a:endParaRPr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DFE6FA4-75A9-8143-A613-61B89A1660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4962" y="4664820"/>
                <a:ext cx="1844479" cy="147732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6D6B4DD-1493-B54A-8F70-372FA9404F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40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D6D5BA8-42F6-A14F-9E9F-FF4FBA7C6B66}"/>
                  </a:ext>
                </a:extLst>
              </p:cNvPr>
              <p:cNvSpPr txBox="1"/>
              <p:nvPr/>
            </p:nvSpPr>
            <p:spPr>
              <a:xfrm>
                <a:off x="7078532" y="934264"/>
                <a:ext cx="236263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0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a:rPr lang="en-US" sz="20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Mpc</m:t>
                              </m:r>
                            </m:e>
                          </m:d>
                        </m:e>
                        <m:sup>
                          <m:r>
                            <a:rPr lang="en-US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000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D6D5BA8-42F6-A14F-9E9F-FF4FBA7C6B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8532" y="934264"/>
                <a:ext cx="2362634" cy="400110"/>
              </a:xfrm>
              <a:prstGeom prst="rect">
                <a:avLst/>
              </a:prstGeom>
              <a:blipFill>
                <a:blip r:embed="rId4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6011428F-5FF9-414C-8832-7E22A58618C6}"/>
              </a:ext>
            </a:extLst>
          </p:cNvPr>
          <p:cNvSpPr/>
          <p:nvPr/>
        </p:nvSpPr>
        <p:spPr>
          <a:xfrm>
            <a:off x="7078532" y="934265"/>
            <a:ext cx="2362634" cy="400110"/>
          </a:xfrm>
          <a:prstGeom prst="roundRect">
            <a:avLst>
              <a:gd name="adj" fmla="val 28667"/>
            </a:avLst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6010806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AECFB409-7695-9945-BB23-78ABD3D149CC}"/>
              </a:ext>
            </a:extLst>
          </p:cNvPr>
          <p:cNvSpPr txBox="1"/>
          <p:nvPr/>
        </p:nvSpPr>
        <p:spPr>
          <a:xfrm>
            <a:off x="335666" y="254643"/>
            <a:ext cx="43338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IV. Analyse des mocks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3AA7DC80-3663-8C44-9C9F-3F2FBCC0C2C5}"/>
              </a:ext>
            </a:extLst>
          </p:cNvPr>
          <p:cNvSpPr/>
          <p:nvPr/>
        </p:nvSpPr>
        <p:spPr>
          <a:xfrm>
            <a:off x="-238756" y="-167833"/>
            <a:ext cx="5227445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82BB98-AD62-9C45-853E-66AAAB7CD251}"/>
              </a:ext>
            </a:extLst>
          </p:cNvPr>
          <p:cNvSpPr txBox="1"/>
          <p:nvPr/>
        </p:nvSpPr>
        <p:spPr>
          <a:xfrm>
            <a:off x="335666" y="1556795"/>
            <a:ext cx="3599062" cy="1692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Mocks bruts:</a:t>
            </a:r>
          </a:p>
          <a:p>
            <a:endParaRPr lang="fr-FR" sz="2000" dirty="0"/>
          </a:p>
          <a:p>
            <a:r>
              <a:rPr lang="fr-FR" sz="2000" dirty="0"/>
              <a:t>30 </a:t>
            </a:r>
            <a:r>
              <a:rPr lang="fr-FR" sz="2000" dirty="0" err="1"/>
              <a:t>auto-corrélation</a:t>
            </a:r>
            <a:r>
              <a:rPr lang="fr-FR" sz="2000" dirty="0"/>
              <a:t> Ly</a:t>
            </a:r>
            <a:r>
              <a:rPr lang="fr-FR" sz="2200" dirty="0"/>
              <a:t>⍺</a:t>
            </a:r>
            <a:r>
              <a:rPr lang="fr-FR" sz="2000" dirty="0"/>
              <a:t> x Ly</a:t>
            </a:r>
            <a:r>
              <a:rPr lang="fr-FR" sz="2200" dirty="0"/>
              <a:t>⍺</a:t>
            </a:r>
          </a:p>
          <a:p>
            <a:endParaRPr lang="fr-FR" sz="2200" dirty="0"/>
          </a:p>
          <a:p>
            <a:endParaRPr lang="fr-FR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0318A9-2ECB-C148-BE3F-9F6754BAD7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6417" y="2681482"/>
            <a:ext cx="10538241" cy="392187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0A10BCA-E0C7-314E-9676-CF951357AE99}"/>
                  </a:ext>
                </a:extLst>
              </p:cNvPr>
              <p:cNvSpPr txBox="1"/>
              <p:nvPr/>
            </p:nvSpPr>
            <p:spPr>
              <a:xfrm>
                <a:off x="6096000" y="1712454"/>
                <a:ext cx="4085864" cy="7360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chemeClr val="accent4"/>
                    </a:solidFill>
                    <a:ea typeface="Cambria Math" panose="02040503050406030204" pitchFamily="18" charset="0"/>
                    <a:sym typeface="Wingdings" pitchFamily="2" charset="2"/>
                  </a:rPr>
                  <a:t>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eff</m:t>
                        </m:r>
                        <m:r>
                          <a:rPr lang="en-US" sz="2000" b="0" i="0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  </m:t>
                        </m:r>
                        <m:r>
                          <m:rPr>
                            <m:sty m:val="p"/>
                          </m:rPr>
                          <a:rPr lang="en-US" sz="2000" i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Lya</m:t>
                        </m:r>
                      </m:sub>
                    </m:sSub>
                    <m:r>
                      <a:rPr lang="en-US" sz="2000" i="1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>
                    <a:solidFill>
                      <a:schemeClr val="accent4"/>
                    </a:solidFill>
                  </a:rPr>
                  <a:t> 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i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Lya</m:t>
                        </m:r>
                      </m:sub>
                    </m:sSub>
                    <m:r>
                      <a:rPr lang="en-US" sz="2000" i="1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>
                    <a:solidFill>
                      <a:schemeClr val="accent4"/>
                    </a:solidFill>
                  </a:rPr>
                  <a:t> en accord avec les données </a:t>
                </a:r>
                <a:r>
                  <a:rPr lang="fr-FR" sz="2000" dirty="0" err="1">
                    <a:solidFill>
                      <a:schemeClr val="accent4"/>
                    </a:solidFill>
                  </a:rPr>
                  <a:t>eBOSS</a:t>
                </a:r>
                <a:r>
                  <a:rPr lang="fr-FR" sz="2000" dirty="0">
                    <a:solidFill>
                      <a:schemeClr val="accent4"/>
                    </a:solidFill>
                  </a:rPr>
                  <a:t> </a:t>
                </a: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0A10BCA-E0C7-314E-9676-CF951357AE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1712454"/>
                <a:ext cx="4085864" cy="736099"/>
              </a:xfrm>
              <a:prstGeom prst="rect">
                <a:avLst/>
              </a:prstGeom>
              <a:blipFill>
                <a:blip r:embed="rId3"/>
                <a:stretch>
                  <a:fillRect l="-1553" t="-3390" r="-932" b="-1355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E82C1D6-C603-5A4F-BE42-506AAE1355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41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9EC7E5D7-E3C2-3F47-A27F-214D161984D2}"/>
                  </a:ext>
                </a:extLst>
              </p:cNvPr>
              <p:cNvSpPr/>
              <p:nvPr/>
            </p:nvSpPr>
            <p:spPr>
              <a:xfrm>
                <a:off x="3638608" y="3526103"/>
                <a:ext cx="1237262" cy="4282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sz="20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𝐞𝐟𝐟</m:t>
                        </m:r>
                        <m:r>
                          <a:rPr lang="en-US" sz="20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  </m:t>
                        </m:r>
                        <m:r>
                          <a:rPr lang="fr-FR" sz="20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𝐋𝐲</m:t>
                        </m:r>
                        <m:r>
                          <a:rPr lang="fr-FR" sz="20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⍺</m:t>
                        </m:r>
                      </m:sub>
                    </m:sSub>
                  </m:oMath>
                </a14:m>
                <a:r>
                  <a:rPr lang="fr-FR" sz="2000" b="1" dirty="0"/>
                  <a:t>|</a:t>
                </a:r>
              </a:p>
            </p:txBody>
          </p:sp>
        </mc:Choice>
        <mc:Fallback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9EC7E5D7-E3C2-3F47-A27F-214D161984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8608" y="3526103"/>
                <a:ext cx="1237262" cy="428259"/>
              </a:xfrm>
              <a:prstGeom prst="rect">
                <a:avLst/>
              </a:prstGeom>
              <a:blipFill>
                <a:blip r:embed="rId4"/>
                <a:stretch>
                  <a:fillRect l="-2041" t="-5882" r="-3061" b="-1764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5882710C-B62C-7745-B630-6F3069A76B56}"/>
                  </a:ext>
                </a:extLst>
              </p:cNvPr>
              <p:cNvSpPr/>
              <p:nvPr/>
            </p:nvSpPr>
            <p:spPr>
              <a:xfrm>
                <a:off x="8754435" y="3540339"/>
                <a:ext cx="759567" cy="4282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fr-FR" sz="2000" b="1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𝐋𝐲</m:t>
                          </m:r>
                          <m:r>
                            <a:rPr lang="fr-FR" sz="2000" b="1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⍺</m:t>
                          </m:r>
                        </m:sub>
                      </m:sSub>
                    </m:oMath>
                  </m:oMathPara>
                </a14:m>
                <a:endParaRPr lang="fr-FR" sz="2000" b="1" dirty="0"/>
              </a:p>
            </p:txBody>
          </p:sp>
        </mc:Choice>
        <mc:Fallback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5882710C-B62C-7745-B630-6F3069A76B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4435" y="3540339"/>
                <a:ext cx="759567" cy="428259"/>
              </a:xfrm>
              <a:prstGeom prst="rect">
                <a:avLst/>
              </a:prstGeom>
              <a:blipFill>
                <a:blip r:embed="rId5"/>
                <a:stretch>
                  <a:fillRect b="-882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B9D99E0F-346F-B046-AB89-3F9049EEE458}"/>
              </a:ext>
            </a:extLst>
          </p:cNvPr>
          <p:cNvSpPr txBox="1"/>
          <p:nvPr/>
        </p:nvSpPr>
        <p:spPr>
          <a:xfrm>
            <a:off x="4257239" y="5079049"/>
            <a:ext cx="202651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données </a:t>
            </a:r>
            <a:r>
              <a:rPr lang="fr-FR" dirty="0" err="1"/>
              <a:t>eBOSS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FB4CFF"/>
                </a:solidFill>
              </a:rPr>
              <a:t>prédiction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accent2"/>
                </a:solidFill>
              </a:rPr>
              <a:t>mocks bruts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1AF9C86-11F9-8C4A-BF8A-83839F0B2AA5}"/>
              </a:ext>
            </a:extLst>
          </p:cNvPr>
          <p:cNvSpPr/>
          <p:nvPr/>
        </p:nvSpPr>
        <p:spPr>
          <a:xfrm>
            <a:off x="1881963" y="2785730"/>
            <a:ext cx="1212111" cy="6432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2CD839C-E0B6-A642-9F23-59925F7680B3}"/>
              </a:ext>
            </a:extLst>
          </p:cNvPr>
          <p:cNvSpPr/>
          <p:nvPr/>
        </p:nvSpPr>
        <p:spPr>
          <a:xfrm>
            <a:off x="10416819" y="2785730"/>
            <a:ext cx="1212111" cy="6432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D1171347-1D6F-7A42-8C9E-A76BA14C170F}"/>
              </a:ext>
            </a:extLst>
          </p:cNvPr>
          <p:cNvSpPr/>
          <p:nvPr/>
        </p:nvSpPr>
        <p:spPr>
          <a:xfrm>
            <a:off x="3596916" y="3540339"/>
            <a:ext cx="1237262" cy="428259"/>
          </a:xfrm>
          <a:prstGeom prst="roundRect">
            <a:avLst>
              <a:gd name="adj" fmla="val 28667"/>
            </a:avLst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C0DCC541-5D83-9049-9990-E258C724EA7C}"/>
              </a:ext>
            </a:extLst>
          </p:cNvPr>
          <p:cNvSpPr/>
          <p:nvPr/>
        </p:nvSpPr>
        <p:spPr>
          <a:xfrm>
            <a:off x="8725115" y="3526103"/>
            <a:ext cx="788887" cy="442495"/>
          </a:xfrm>
          <a:prstGeom prst="roundRect">
            <a:avLst>
              <a:gd name="adj" fmla="val 28667"/>
            </a:avLst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893387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31F8FA8-4B45-FA40-8E0D-ECFCC34D55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0564" y="989889"/>
            <a:ext cx="7310163" cy="283193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ECFB409-7695-9945-BB23-78ABD3D149CC}"/>
              </a:ext>
            </a:extLst>
          </p:cNvPr>
          <p:cNvSpPr txBox="1"/>
          <p:nvPr/>
        </p:nvSpPr>
        <p:spPr>
          <a:xfrm>
            <a:off x="335666" y="254643"/>
            <a:ext cx="43338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IV. Analyse des mocks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3AA7DC80-3663-8C44-9C9F-3F2FBCC0C2C5}"/>
              </a:ext>
            </a:extLst>
          </p:cNvPr>
          <p:cNvSpPr/>
          <p:nvPr/>
        </p:nvSpPr>
        <p:spPr>
          <a:xfrm>
            <a:off x="-238756" y="-167833"/>
            <a:ext cx="5227445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82BB98-AD62-9C45-853E-66AAAB7CD251}"/>
              </a:ext>
            </a:extLst>
          </p:cNvPr>
          <p:cNvSpPr txBox="1"/>
          <p:nvPr/>
        </p:nvSpPr>
        <p:spPr>
          <a:xfrm>
            <a:off x="335666" y="1556795"/>
            <a:ext cx="370165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Mocks bruts :</a:t>
            </a:r>
          </a:p>
          <a:p>
            <a:endParaRPr lang="fr-FR" sz="2000" dirty="0"/>
          </a:p>
          <a:p>
            <a:r>
              <a:rPr lang="fr-FR" sz="2000" dirty="0"/>
              <a:t>10 </a:t>
            </a:r>
            <a:r>
              <a:rPr lang="fr-FR" sz="2000" dirty="0" err="1"/>
              <a:t>auto-corrélation</a:t>
            </a:r>
            <a:r>
              <a:rPr lang="fr-FR" sz="2000" dirty="0"/>
              <a:t> QSO x QSO</a:t>
            </a:r>
            <a:endParaRPr lang="fr-FR" sz="2200" dirty="0"/>
          </a:p>
          <a:p>
            <a:endParaRPr lang="fr-FR" sz="2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90732AE-ED2F-F544-8D7B-0158CAF3E2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4547" y="3996160"/>
            <a:ext cx="7342196" cy="273345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731C142-6B88-E145-9CDB-002E4E76CA52}"/>
                  </a:ext>
                </a:extLst>
              </p:cNvPr>
              <p:cNvSpPr txBox="1"/>
              <p:nvPr/>
            </p:nvSpPr>
            <p:spPr>
              <a:xfrm>
                <a:off x="958093" y="3858722"/>
                <a:ext cx="5127585" cy="16528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000" dirty="0"/>
                  <a:t>Très bon accord :</a:t>
                </a:r>
              </a:p>
              <a:p>
                <a:pPr marL="342900" indent="-342900">
                  <a:buFontTx/>
                  <a:buChar char="-"/>
                </a:pPr>
                <a:r>
                  <a:rPr lang="fr-FR" sz="2000" dirty="0"/>
                  <a:t>corrélation et modèle </a:t>
                </a:r>
              </a:p>
              <a:p>
                <a:r>
                  <a:rPr lang="fr-FR" sz="2000" dirty="0"/>
                  <a:t>pour r &gt; 20 </a:t>
                </a:r>
                <a:r>
                  <a:rPr lang="fr-FR" sz="2000" dirty="0" err="1"/>
                  <a:t>Mpc</a:t>
                </a:r>
                <a:r>
                  <a:rPr lang="fr-FR" sz="2000" dirty="0"/>
                  <a:t>/h</a:t>
                </a:r>
              </a:p>
              <a:p>
                <a:pPr marL="342900" indent="-342900">
                  <a:buFontTx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QSO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>
                    <a:solidFill>
                      <a:schemeClr val="tx1"/>
                    </a:solidFill>
                  </a:rPr>
                  <a:t> 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QSO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>
                    <a:solidFill>
                      <a:schemeClr val="tx1"/>
                    </a:solidFill>
                  </a:rPr>
                  <a:t> mesurés </a:t>
                </a:r>
              </a:p>
              <a:p>
                <a:r>
                  <a:rPr lang="fr-FR" sz="2000" dirty="0">
                    <a:solidFill>
                      <a:schemeClr val="tx1"/>
                    </a:solidFill>
                  </a:rPr>
                  <a:t>et visés</a:t>
                </a:r>
                <a:endParaRPr lang="fr-FR" sz="20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731C142-6B88-E145-9CDB-002E4E76CA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8093" y="3858722"/>
                <a:ext cx="5127585" cy="1652888"/>
              </a:xfrm>
              <a:prstGeom prst="rect">
                <a:avLst/>
              </a:prstGeom>
              <a:blipFill>
                <a:blip r:embed="rId4"/>
                <a:stretch>
                  <a:fillRect l="-988" t="-2290" b="-534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D6F709A-93B0-D846-AC94-C1DD6BD77A45}"/>
              </a:ext>
            </a:extLst>
          </p:cNvPr>
          <p:cNvSpPr/>
          <p:nvPr/>
        </p:nvSpPr>
        <p:spPr>
          <a:xfrm>
            <a:off x="740779" y="3821822"/>
            <a:ext cx="3928701" cy="1689788"/>
          </a:xfrm>
          <a:prstGeom prst="roundRect">
            <a:avLst>
              <a:gd name="adj" fmla="val 30439"/>
            </a:avLst>
          </a:prstGeom>
          <a:noFill/>
          <a:ln w="317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8413B1A-9719-DD47-A070-48E5C9D3007C}"/>
                  </a:ext>
                </a:extLst>
              </p:cNvPr>
              <p:cNvSpPr/>
              <p:nvPr/>
            </p:nvSpPr>
            <p:spPr>
              <a:xfrm>
                <a:off x="5941835" y="4295123"/>
                <a:ext cx="745653" cy="3903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𝑸𝑺𝑶</m:t>
                          </m:r>
                        </m:sub>
                      </m:sSub>
                    </m:oMath>
                  </m:oMathPara>
                </a14:m>
                <a:endParaRPr lang="fr-FR" b="1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8413B1A-9719-DD47-A070-48E5C9D300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1835" y="4295123"/>
                <a:ext cx="745653" cy="390363"/>
              </a:xfrm>
              <a:prstGeom prst="rect">
                <a:avLst/>
              </a:prstGeom>
              <a:blipFill>
                <a:blip r:embed="rId5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36C1D66F-6953-AE4E-8CAE-F4D2524EF605}"/>
                  </a:ext>
                </a:extLst>
              </p:cNvPr>
              <p:cNvSpPr/>
              <p:nvPr/>
            </p:nvSpPr>
            <p:spPr>
              <a:xfrm>
                <a:off x="10399009" y="4295282"/>
                <a:ext cx="763286" cy="3903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𝑸𝑺𝑶</m:t>
                          </m:r>
                        </m:sub>
                      </m:sSub>
                    </m:oMath>
                  </m:oMathPara>
                </a14:m>
                <a:endParaRPr lang="fr-FR" b="1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36C1D66F-6953-AE4E-8CAE-F4D2524EF6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99009" y="4295282"/>
                <a:ext cx="763286" cy="390363"/>
              </a:xfrm>
              <a:prstGeom prst="rect">
                <a:avLst/>
              </a:prstGeom>
              <a:blipFill>
                <a:blip r:embed="rId6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9C1941F-40F6-7C4B-A48F-ED1D2FB9C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42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4ED973F-D0C1-3B40-9D83-7C6D96624CA7}"/>
                  </a:ext>
                </a:extLst>
              </p:cNvPr>
              <p:cNvSpPr txBox="1"/>
              <p:nvPr/>
            </p:nvSpPr>
            <p:spPr>
              <a:xfrm>
                <a:off x="7516990" y="621082"/>
                <a:ext cx="236263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0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a:rPr lang="en-US" sz="20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Mpc</m:t>
                              </m:r>
                            </m:e>
                          </m:d>
                        </m:e>
                        <m:sup>
                          <m:r>
                            <a:rPr lang="en-US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000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4ED973F-D0C1-3B40-9D83-7C6D96624C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6990" y="621082"/>
                <a:ext cx="2362634" cy="400110"/>
              </a:xfrm>
              <a:prstGeom prst="rect">
                <a:avLst/>
              </a:prstGeom>
              <a:blipFill>
                <a:blip r:embed="rId7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D901824E-730D-AE4E-8EF1-F166C9CE88CF}"/>
              </a:ext>
            </a:extLst>
          </p:cNvPr>
          <p:cNvSpPr txBox="1"/>
          <p:nvPr/>
        </p:nvSpPr>
        <p:spPr>
          <a:xfrm>
            <a:off x="7187609" y="5714480"/>
            <a:ext cx="12282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accent4"/>
                </a:solidFill>
              </a:rPr>
              <a:t>mesure</a:t>
            </a:r>
          </a:p>
          <a:p>
            <a:pPr marL="285750" indent="-285750">
              <a:buFont typeface="Monaco" pitchFamily="2" charset="77"/>
              <a:buChar char="⎻"/>
            </a:pPr>
            <a:r>
              <a:rPr lang="fr-FR" dirty="0">
                <a:solidFill>
                  <a:srgbClr val="0070C0"/>
                </a:solidFill>
              </a:rPr>
              <a:t>visé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2B072757-1F50-3745-96DA-660BBB76BB1D}"/>
              </a:ext>
            </a:extLst>
          </p:cNvPr>
          <p:cNvSpPr/>
          <p:nvPr/>
        </p:nvSpPr>
        <p:spPr>
          <a:xfrm>
            <a:off x="7516990" y="621082"/>
            <a:ext cx="2362634" cy="400110"/>
          </a:xfrm>
          <a:prstGeom prst="roundRect">
            <a:avLst>
              <a:gd name="adj" fmla="val 28667"/>
            </a:avLst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4D0B094B-4420-D94C-BD0F-EC2581B4BDAF}"/>
              </a:ext>
            </a:extLst>
          </p:cNvPr>
          <p:cNvSpPr/>
          <p:nvPr/>
        </p:nvSpPr>
        <p:spPr>
          <a:xfrm>
            <a:off x="5924202" y="4295123"/>
            <a:ext cx="763286" cy="390364"/>
          </a:xfrm>
          <a:prstGeom prst="roundRect">
            <a:avLst>
              <a:gd name="adj" fmla="val 28667"/>
            </a:avLst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B4893060-01FC-B14A-AAD4-A791697EC53A}"/>
              </a:ext>
            </a:extLst>
          </p:cNvPr>
          <p:cNvSpPr/>
          <p:nvPr/>
        </p:nvSpPr>
        <p:spPr>
          <a:xfrm>
            <a:off x="10399009" y="4295123"/>
            <a:ext cx="783544" cy="390363"/>
          </a:xfrm>
          <a:prstGeom prst="roundRect">
            <a:avLst>
              <a:gd name="adj" fmla="val 28667"/>
            </a:avLst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599360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C03608C-14C7-C14E-862C-5EE869ACB4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5311" y="1226083"/>
            <a:ext cx="7909567" cy="556308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ECFB409-7695-9945-BB23-78ABD3D149CC}"/>
              </a:ext>
            </a:extLst>
          </p:cNvPr>
          <p:cNvSpPr txBox="1"/>
          <p:nvPr/>
        </p:nvSpPr>
        <p:spPr>
          <a:xfrm>
            <a:off x="335666" y="254643"/>
            <a:ext cx="43338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IV. Analyse des mocks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3AA7DC80-3663-8C44-9C9F-3F2FBCC0C2C5}"/>
              </a:ext>
            </a:extLst>
          </p:cNvPr>
          <p:cNvSpPr/>
          <p:nvPr/>
        </p:nvSpPr>
        <p:spPr>
          <a:xfrm>
            <a:off x="-238756" y="-167833"/>
            <a:ext cx="5227445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82BB98-AD62-9C45-853E-66AAAB7CD251}"/>
              </a:ext>
            </a:extLst>
          </p:cNvPr>
          <p:cNvSpPr txBox="1"/>
          <p:nvPr/>
        </p:nvSpPr>
        <p:spPr>
          <a:xfrm>
            <a:off x="335666" y="1556795"/>
            <a:ext cx="3556486" cy="1354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Mocks </a:t>
            </a:r>
            <a:r>
              <a:rPr lang="fr-FR" sz="2000" dirty="0" err="1"/>
              <a:t>continu+hcd</a:t>
            </a:r>
            <a:r>
              <a:rPr lang="fr-FR" sz="2000" dirty="0"/>
              <a:t> :</a:t>
            </a:r>
          </a:p>
          <a:p>
            <a:endParaRPr lang="fr-FR" sz="2000" dirty="0"/>
          </a:p>
          <a:p>
            <a:r>
              <a:rPr lang="fr-FR" sz="2000" dirty="0"/>
              <a:t>30 </a:t>
            </a:r>
            <a:r>
              <a:rPr lang="fr-FR" sz="2000" dirty="0" err="1"/>
              <a:t>auto-corrélation</a:t>
            </a:r>
            <a:r>
              <a:rPr lang="fr-FR" sz="2000" dirty="0"/>
              <a:t> Ly</a:t>
            </a:r>
            <a:r>
              <a:rPr lang="fr-FR" sz="2200" dirty="0"/>
              <a:t>⍺</a:t>
            </a:r>
            <a:r>
              <a:rPr lang="fr-FR" sz="2000" dirty="0"/>
              <a:t> x Ly</a:t>
            </a:r>
            <a:r>
              <a:rPr lang="fr-FR" sz="2200" dirty="0"/>
              <a:t>⍺</a:t>
            </a:r>
          </a:p>
          <a:p>
            <a:endParaRPr lang="fr-FR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A4F3077-4FD7-5F49-B85E-884C4D1FFCC0}"/>
                  </a:ext>
                </a:extLst>
              </p:cNvPr>
              <p:cNvSpPr txBox="1"/>
              <p:nvPr/>
            </p:nvSpPr>
            <p:spPr>
              <a:xfrm>
                <a:off x="2126066" y="4803716"/>
                <a:ext cx="1844479" cy="14773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0&lt; 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&lt;0.5</m:t>
                      </m:r>
                    </m:oMath>
                  </m:oMathPara>
                </a14:m>
                <a:endParaRPr lang="en-US" b="0" dirty="0">
                  <a:solidFill>
                    <a:srgbClr val="0070C0"/>
                  </a:solidFill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.5</m:t>
                      </m:r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&lt; </m:t>
                      </m:r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&lt;0.8</m:t>
                      </m:r>
                    </m:oMath>
                  </m:oMathPara>
                </a14:m>
                <a:endParaRPr lang="en-US" dirty="0">
                  <a:solidFill>
                    <a:schemeClr val="accent2"/>
                  </a:solidFill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.8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&lt; 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&lt;0.95</m:t>
                      </m:r>
                    </m:oMath>
                  </m:oMathPara>
                </a14:m>
                <a:endParaRPr lang="en-US" dirty="0">
                  <a:solidFill>
                    <a:schemeClr val="accent3"/>
                  </a:solidFill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.95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&lt; 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&lt;1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  <a:ea typeface="Cambria Math" panose="02040503050406030204" pitchFamily="18" charset="0"/>
                </a:endParaRPr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A4F3077-4FD7-5F49-B85E-884C4D1FFC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6066" y="4803716"/>
                <a:ext cx="1844479" cy="147732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363654-8212-D643-B408-F337FE061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43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8473FF6-F4CD-3A4A-A2EE-6D19CC2169E7}"/>
                  </a:ext>
                </a:extLst>
              </p:cNvPr>
              <p:cNvSpPr txBox="1"/>
              <p:nvPr/>
            </p:nvSpPr>
            <p:spPr>
              <a:xfrm>
                <a:off x="7280551" y="980146"/>
                <a:ext cx="236263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0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a:rPr lang="en-US" sz="20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Mpc</m:t>
                              </m:r>
                            </m:e>
                          </m:d>
                        </m:e>
                        <m:sup>
                          <m:r>
                            <a:rPr lang="en-US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000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8473FF6-F4CD-3A4A-A2EE-6D19CC2169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0551" y="980146"/>
                <a:ext cx="2362634" cy="400110"/>
              </a:xfrm>
              <a:prstGeom prst="rect">
                <a:avLst/>
              </a:prstGeom>
              <a:blipFill>
                <a:blip r:embed="rId4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0336447B-9EA7-B348-A265-C50E89B45664}"/>
              </a:ext>
            </a:extLst>
          </p:cNvPr>
          <p:cNvSpPr/>
          <p:nvPr/>
        </p:nvSpPr>
        <p:spPr>
          <a:xfrm>
            <a:off x="7280551" y="980147"/>
            <a:ext cx="2362634" cy="400110"/>
          </a:xfrm>
          <a:prstGeom prst="roundRect">
            <a:avLst>
              <a:gd name="adj" fmla="val 28667"/>
            </a:avLst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2265496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E74F41E-83C5-704C-997F-4C0392580E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8326" y="1236551"/>
            <a:ext cx="7745595" cy="555198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ECFB409-7695-9945-BB23-78ABD3D149CC}"/>
              </a:ext>
            </a:extLst>
          </p:cNvPr>
          <p:cNvSpPr txBox="1"/>
          <p:nvPr/>
        </p:nvSpPr>
        <p:spPr>
          <a:xfrm>
            <a:off x="335666" y="254643"/>
            <a:ext cx="43338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IV. Analyse des mocks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3AA7DC80-3663-8C44-9C9F-3F2FBCC0C2C5}"/>
              </a:ext>
            </a:extLst>
          </p:cNvPr>
          <p:cNvSpPr/>
          <p:nvPr/>
        </p:nvSpPr>
        <p:spPr>
          <a:xfrm>
            <a:off x="-238756" y="-167833"/>
            <a:ext cx="5227445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82BB98-AD62-9C45-853E-66AAAB7CD251}"/>
              </a:ext>
            </a:extLst>
          </p:cNvPr>
          <p:cNvSpPr txBox="1"/>
          <p:nvPr/>
        </p:nvSpPr>
        <p:spPr>
          <a:xfrm>
            <a:off x="335666" y="1556795"/>
            <a:ext cx="3919214" cy="1354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Mocks </a:t>
            </a:r>
            <a:r>
              <a:rPr lang="fr-FR" sz="2000" dirty="0" err="1"/>
              <a:t>continu+hcd</a:t>
            </a:r>
            <a:r>
              <a:rPr lang="fr-FR" sz="2000" dirty="0"/>
              <a:t>:</a:t>
            </a:r>
          </a:p>
          <a:p>
            <a:endParaRPr lang="fr-FR" sz="2000" dirty="0"/>
          </a:p>
          <a:p>
            <a:r>
              <a:rPr lang="fr-FR" sz="2000" dirty="0"/>
              <a:t>30 corrélation croisée Ly</a:t>
            </a:r>
            <a:r>
              <a:rPr lang="fr-FR" sz="2200" dirty="0"/>
              <a:t>⍺</a:t>
            </a:r>
            <a:r>
              <a:rPr lang="fr-FR" sz="2000" dirty="0"/>
              <a:t> x QSO</a:t>
            </a:r>
            <a:endParaRPr lang="fr-FR" sz="2200" dirty="0"/>
          </a:p>
          <a:p>
            <a:endParaRPr lang="fr-FR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A4F3077-4FD7-5F49-B85E-884C4D1FFCC0}"/>
                  </a:ext>
                </a:extLst>
              </p:cNvPr>
              <p:cNvSpPr txBox="1"/>
              <p:nvPr/>
            </p:nvSpPr>
            <p:spPr>
              <a:xfrm>
                <a:off x="2126066" y="4803716"/>
                <a:ext cx="1844479" cy="14773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0&lt; 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&lt;0.5</m:t>
                      </m:r>
                    </m:oMath>
                  </m:oMathPara>
                </a14:m>
                <a:endParaRPr lang="en-US" b="0" dirty="0">
                  <a:solidFill>
                    <a:srgbClr val="0070C0"/>
                  </a:solidFill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.5</m:t>
                      </m:r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&lt; </m:t>
                      </m:r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&lt;0.8</m:t>
                      </m:r>
                    </m:oMath>
                  </m:oMathPara>
                </a14:m>
                <a:endParaRPr lang="en-US" dirty="0">
                  <a:solidFill>
                    <a:schemeClr val="accent2"/>
                  </a:solidFill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.8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&lt; 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&lt;0.95</m:t>
                      </m:r>
                    </m:oMath>
                  </m:oMathPara>
                </a14:m>
                <a:endParaRPr lang="en-US" dirty="0">
                  <a:solidFill>
                    <a:schemeClr val="accent3"/>
                  </a:solidFill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.95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&lt; 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&lt;1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  <a:ea typeface="Cambria Math" panose="02040503050406030204" pitchFamily="18" charset="0"/>
                </a:endParaRPr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A4F3077-4FD7-5F49-B85E-884C4D1FFC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6066" y="4803716"/>
                <a:ext cx="1844479" cy="147732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2B5552A-C258-A14E-9FE3-CE0FE3AD48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44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E5B6BB0-B635-914A-8287-6C2AB8F2AD17}"/>
                  </a:ext>
                </a:extLst>
              </p:cNvPr>
              <p:cNvSpPr/>
              <p:nvPr/>
            </p:nvSpPr>
            <p:spPr>
              <a:xfrm>
                <a:off x="431226" y="3254427"/>
                <a:ext cx="1034899" cy="69256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Lya</m:t>
                        </m:r>
                      </m:sub>
                    </m:sSub>
                  </m:oMath>
                </a14:m>
                <a:r>
                  <a:rPr lang="fr-FR" dirty="0"/>
                  <a:t> &lt; 0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QSO</m:t>
                        </m:r>
                      </m:sub>
                    </m:sSub>
                  </m:oMath>
                </a14:m>
                <a:r>
                  <a:rPr lang="fr-FR" dirty="0"/>
                  <a:t> &gt; 0</a:t>
                </a:r>
              </a:p>
            </p:txBody>
          </p:sp>
        </mc:Choice>
        <mc:Fallback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E5B6BB0-B635-914A-8287-6C2AB8F2AD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226" y="3254427"/>
                <a:ext cx="1034899" cy="692562"/>
              </a:xfrm>
              <a:prstGeom prst="rect">
                <a:avLst/>
              </a:prstGeom>
              <a:blipFill>
                <a:blip r:embed="rId4"/>
                <a:stretch>
                  <a:fillRect t="-3571" r="-3659" b="-892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46AC3D75-F56D-E141-AD0C-9C4F888C6049}"/>
              </a:ext>
            </a:extLst>
          </p:cNvPr>
          <p:cNvSpPr txBox="1"/>
          <p:nvPr/>
        </p:nvSpPr>
        <p:spPr>
          <a:xfrm>
            <a:off x="1611630" y="3416042"/>
            <a:ext cx="2000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ym typeface="Wingdings" pitchFamily="2" charset="2"/>
              </a:rPr>
              <a:t> corrélation &lt; 0</a:t>
            </a:r>
            <a:endParaRPr lang="fr-F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A090D0B-A8BD-B144-85A3-697420982443}"/>
                  </a:ext>
                </a:extLst>
              </p:cNvPr>
              <p:cNvSpPr txBox="1"/>
              <p:nvPr/>
            </p:nvSpPr>
            <p:spPr>
              <a:xfrm>
                <a:off x="7280551" y="980146"/>
                <a:ext cx="236263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0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a:rPr lang="en-US" sz="20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Mpc</m:t>
                              </m:r>
                            </m:e>
                          </m:d>
                        </m:e>
                        <m:sup>
                          <m:r>
                            <a:rPr lang="en-US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000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A090D0B-A8BD-B144-85A3-6974209824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0551" y="980146"/>
                <a:ext cx="2362634" cy="400110"/>
              </a:xfrm>
              <a:prstGeom prst="rect">
                <a:avLst/>
              </a:prstGeom>
              <a:blipFill>
                <a:blip r:embed="rId5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229AE1DD-CA4E-2144-999A-31F5F90BD05E}"/>
              </a:ext>
            </a:extLst>
          </p:cNvPr>
          <p:cNvSpPr/>
          <p:nvPr/>
        </p:nvSpPr>
        <p:spPr>
          <a:xfrm>
            <a:off x="7280551" y="980147"/>
            <a:ext cx="2362634" cy="400110"/>
          </a:xfrm>
          <a:prstGeom prst="roundRect">
            <a:avLst>
              <a:gd name="adj" fmla="val 28667"/>
            </a:avLst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1132854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67408DB-CC0C-894F-95C1-BB7E48DEC5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9044" y="1261894"/>
            <a:ext cx="7834877" cy="552664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ECFB409-7695-9945-BB23-78ABD3D149CC}"/>
              </a:ext>
            </a:extLst>
          </p:cNvPr>
          <p:cNvSpPr txBox="1"/>
          <p:nvPr/>
        </p:nvSpPr>
        <p:spPr>
          <a:xfrm>
            <a:off x="335666" y="254643"/>
            <a:ext cx="43338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IV. Analyse des mocks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3AA7DC80-3663-8C44-9C9F-3F2FBCC0C2C5}"/>
              </a:ext>
            </a:extLst>
          </p:cNvPr>
          <p:cNvSpPr/>
          <p:nvPr/>
        </p:nvSpPr>
        <p:spPr>
          <a:xfrm>
            <a:off x="-238756" y="-167833"/>
            <a:ext cx="5227445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82BB98-AD62-9C45-853E-66AAAB7CD251}"/>
              </a:ext>
            </a:extLst>
          </p:cNvPr>
          <p:cNvSpPr txBox="1"/>
          <p:nvPr/>
        </p:nvSpPr>
        <p:spPr>
          <a:xfrm>
            <a:off x="335666" y="1556795"/>
            <a:ext cx="3659976" cy="1354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Mocks </a:t>
            </a:r>
            <a:r>
              <a:rPr lang="fr-FR" sz="2000" dirty="0" err="1"/>
              <a:t>continu+hcd+metal</a:t>
            </a:r>
            <a:r>
              <a:rPr lang="fr-FR" sz="2000" dirty="0"/>
              <a:t> :</a:t>
            </a:r>
          </a:p>
          <a:p>
            <a:endParaRPr lang="fr-FR" sz="2000" dirty="0"/>
          </a:p>
          <a:p>
            <a:r>
              <a:rPr lang="fr-FR" sz="2000" dirty="0"/>
              <a:t>10 </a:t>
            </a:r>
            <a:r>
              <a:rPr lang="fr-FR" sz="2000" dirty="0" err="1"/>
              <a:t>auto-corrélation</a:t>
            </a:r>
            <a:r>
              <a:rPr lang="fr-FR" sz="2000" dirty="0"/>
              <a:t> Ly</a:t>
            </a:r>
            <a:r>
              <a:rPr lang="fr-FR" sz="2200" dirty="0"/>
              <a:t>⍺</a:t>
            </a:r>
            <a:r>
              <a:rPr lang="fr-FR" sz="2000" dirty="0"/>
              <a:t> x Ly</a:t>
            </a:r>
            <a:r>
              <a:rPr lang="fr-FR" sz="2200" dirty="0"/>
              <a:t>⍺</a:t>
            </a:r>
          </a:p>
          <a:p>
            <a:endParaRPr lang="fr-FR" sz="2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8D1B614-4C04-3040-8DE1-34FEFFCD0A8C}"/>
              </a:ext>
            </a:extLst>
          </p:cNvPr>
          <p:cNvSpPr txBox="1"/>
          <p:nvPr/>
        </p:nvSpPr>
        <p:spPr>
          <a:xfrm>
            <a:off x="782498" y="3136748"/>
            <a:ext cx="26871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ym typeface="Wingdings" pitchFamily="2" charset="2"/>
              </a:rPr>
              <a:t> </a:t>
            </a:r>
            <a:r>
              <a:rPr lang="fr-FR" dirty="0"/>
              <a:t>Biais des métaux mesurés dans les mocks en accord avec les données </a:t>
            </a:r>
            <a:r>
              <a:rPr lang="fr-FR" dirty="0" err="1"/>
              <a:t>eBOSS</a:t>
            </a:r>
            <a:endParaRPr lang="fr-FR" dirty="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3435B422-7701-AA49-89BA-DCA993B2AC11}"/>
              </a:ext>
            </a:extLst>
          </p:cNvPr>
          <p:cNvSpPr/>
          <p:nvPr/>
        </p:nvSpPr>
        <p:spPr>
          <a:xfrm>
            <a:off x="668560" y="3053522"/>
            <a:ext cx="2801073" cy="1377387"/>
          </a:xfrm>
          <a:prstGeom prst="roundRect">
            <a:avLst>
              <a:gd name="adj" fmla="val 25858"/>
            </a:avLst>
          </a:prstGeom>
          <a:noFill/>
          <a:ln w="349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9A14A6-1FFF-AF4C-A4DC-903DC41F0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45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B22904F-E24D-A243-B0BE-CB71C435A8C6}"/>
                  </a:ext>
                </a:extLst>
              </p:cNvPr>
              <p:cNvSpPr txBox="1"/>
              <p:nvPr/>
            </p:nvSpPr>
            <p:spPr>
              <a:xfrm>
                <a:off x="2126066" y="4803716"/>
                <a:ext cx="1777858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0&lt; 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&lt;0.5</m:t>
                      </m:r>
                    </m:oMath>
                  </m:oMathPara>
                </a14:m>
                <a:endParaRPr lang="en-US" b="0" dirty="0">
                  <a:solidFill>
                    <a:srgbClr val="0070C0"/>
                  </a:solidFill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.5</m:t>
                      </m:r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&lt; </m:t>
                      </m:r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&lt;0.8</m:t>
                      </m:r>
                    </m:oMath>
                  </m:oMathPara>
                </a14:m>
                <a:endParaRPr lang="en-US" dirty="0">
                  <a:solidFill>
                    <a:schemeClr val="accent2"/>
                  </a:solidFill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.8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&lt; 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&lt;0.95</m:t>
                      </m:r>
                    </m:oMath>
                  </m:oMathPara>
                </a14:m>
                <a:endParaRPr lang="en-US" dirty="0">
                  <a:solidFill>
                    <a:schemeClr val="accent3"/>
                  </a:solidFill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.95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&lt; 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&lt;1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B22904F-E24D-A243-B0BE-CB71C435A8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6066" y="4803716"/>
                <a:ext cx="1777858" cy="1200329"/>
              </a:xfrm>
              <a:prstGeom prst="rect">
                <a:avLst/>
              </a:prstGeom>
              <a:blipFill>
                <a:blip r:embed="rId3"/>
                <a:stretch>
                  <a:fillRect b="-41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671A051-E821-014C-9714-BEB9720C9D78}"/>
                  </a:ext>
                </a:extLst>
              </p:cNvPr>
              <p:cNvSpPr txBox="1"/>
              <p:nvPr/>
            </p:nvSpPr>
            <p:spPr>
              <a:xfrm>
                <a:off x="7280551" y="980146"/>
                <a:ext cx="236263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0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a:rPr lang="en-US" sz="20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Mpc</m:t>
                              </m:r>
                            </m:e>
                          </m:d>
                        </m:e>
                        <m:sup>
                          <m:r>
                            <a:rPr lang="en-US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000" dirty="0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671A051-E821-014C-9714-BEB9720C9D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0551" y="980146"/>
                <a:ext cx="2362634" cy="400110"/>
              </a:xfrm>
              <a:prstGeom prst="rect">
                <a:avLst/>
              </a:prstGeom>
              <a:blipFill>
                <a:blip r:embed="rId4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5B9E3FE1-F12E-1E4D-98BF-D258877E50D8}"/>
              </a:ext>
            </a:extLst>
          </p:cNvPr>
          <p:cNvSpPr/>
          <p:nvPr/>
        </p:nvSpPr>
        <p:spPr>
          <a:xfrm>
            <a:off x="7280551" y="980147"/>
            <a:ext cx="2362634" cy="400110"/>
          </a:xfrm>
          <a:prstGeom prst="roundRect">
            <a:avLst>
              <a:gd name="adj" fmla="val 28667"/>
            </a:avLst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5690869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2AC1437-41DE-FE4D-93ED-8F81CBED43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3326" y="3403454"/>
            <a:ext cx="9430330" cy="336095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482BB98-AD62-9C45-853E-66AAAB7CD251}"/>
              </a:ext>
            </a:extLst>
          </p:cNvPr>
          <p:cNvSpPr txBox="1"/>
          <p:nvPr/>
        </p:nvSpPr>
        <p:spPr>
          <a:xfrm>
            <a:off x="335666" y="1556795"/>
            <a:ext cx="9304150" cy="18466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Comparaison des biais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000" dirty="0"/>
          </a:p>
          <a:p>
            <a:r>
              <a:rPr lang="fr-FR" dirty="0"/>
              <a:t>mesures faites uniquement sur </a:t>
            </a:r>
            <a:r>
              <a:rPr lang="fr-FR" dirty="0">
                <a:solidFill>
                  <a:schemeClr val="accent4"/>
                </a:solidFill>
              </a:rPr>
              <a:t>l’</a:t>
            </a:r>
            <a:r>
              <a:rPr lang="fr-FR" dirty="0" err="1">
                <a:solidFill>
                  <a:schemeClr val="accent4"/>
                </a:solidFill>
              </a:rPr>
              <a:t>auto-corrélation</a:t>
            </a:r>
            <a:r>
              <a:rPr lang="fr-FR" dirty="0">
                <a:solidFill>
                  <a:schemeClr val="accent4"/>
                </a:solidFill>
              </a:rPr>
              <a:t> Ly</a:t>
            </a:r>
            <a:r>
              <a:rPr lang="fr-FR" sz="2000" dirty="0">
                <a:solidFill>
                  <a:schemeClr val="accent4"/>
                </a:solidFill>
              </a:rPr>
              <a:t>⍺</a:t>
            </a:r>
            <a:r>
              <a:rPr lang="fr-FR" dirty="0">
                <a:solidFill>
                  <a:schemeClr val="accent4"/>
                </a:solidFill>
              </a:rPr>
              <a:t> x Ly</a:t>
            </a:r>
            <a:r>
              <a:rPr lang="fr-FR" sz="2000" dirty="0">
                <a:solidFill>
                  <a:schemeClr val="accent4"/>
                </a:solidFill>
              </a:rPr>
              <a:t>⍺</a:t>
            </a:r>
            <a:endParaRPr lang="fr-FR" dirty="0">
              <a:solidFill>
                <a:schemeClr val="accent4"/>
              </a:solidFill>
            </a:endParaRPr>
          </a:p>
          <a:p>
            <a:r>
              <a:rPr lang="fr-FR" dirty="0"/>
              <a:t>écart entre : 	- brut et continu						</a:t>
            </a:r>
            <a:r>
              <a:rPr lang="fr-FR" dirty="0">
                <a:sym typeface="Wingdings" pitchFamily="2" charset="2"/>
              </a:rPr>
              <a:t>	matrice de distorsion</a:t>
            </a:r>
            <a:endParaRPr lang="fr-FR" dirty="0"/>
          </a:p>
          <a:p>
            <a:r>
              <a:rPr lang="fr-FR" dirty="0"/>
              <a:t>				- continu et </a:t>
            </a:r>
            <a:r>
              <a:rPr lang="fr-FR" dirty="0" err="1"/>
              <a:t>continu+hcd</a:t>
            </a:r>
            <a:r>
              <a:rPr lang="fr-FR" dirty="0"/>
              <a:t>				</a:t>
            </a:r>
            <a:r>
              <a:rPr lang="fr-FR" dirty="0">
                <a:sym typeface="Wingdings" pitchFamily="2" charset="2"/>
              </a:rPr>
              <a:t> 	modélisation des </a:t>
            </a:r>
            <a:r>
              <a:rPr lang="fr-FR" dirty="0" err="1">
                <a:sym typeface="Wingdings" pitchFamily="2" charset="2"/>
              </a:rPr>
              <a:t>HCDs</a:t>
            </a:r>
            <a:endParaRPr lang="fr-FR" dirty="0">
              <a:sym typeface="Wingdings" pitchFamily="2" charset="2"/>
            </a:endParaRPr>
          </a:p>
          <a:p>
            <a:r>
              <a:rPr lang="fr-FR" dirty="0">
                <a:sym typeface="Wingdings" pitchFamily="2" charset="2"/>
              </a:rPr>
              <a:t>				- </a:t>
            </a:r>
            <a:r>
              <a:rPr lang="fr-FR" dirty="0" err="1">
                <a:sym typeface="Wingdings" pitchFamily="2" charset="2"/>
              </a:rPr>
              <a:t>continu+hcd</a:t>
            </a:r>
            <a:r>
              <a:rPr lang="fr-FR" dirty="0">
                <a:sym typeface="Wingdings" pitchFamily="2" charset="2"/>
              </a:rPr>
              <a:t> et </a:t>
            </a:r>
            <a:r>
              <a:rPr lang="fr-FR" dirty="0" err="1">
                <a:sym typeface="Wingdings" pitchFamily="2" charset="2"/>
              </a:rPr>
              <a:t>continu+hcd+metal</a:t>
            </a:r>
            <a:r>
              <a:rPr lang="fr-FR" dirty="0">
                <a:sym typeface="Wingdings" pitchFamily="2" charset="2"/>
              </a:rPr>
              <a:t> 	 	modélisation des </a:t>
            </a:r>
            <a:r>
              <a:rPr lang="fr-FR" dirty="0" err="1">
                <a:sym typeface="Wingdings" pitchFamily="2" charset="2"/>
              </a:rPr>
              <a:t>HCDs</a:t>
            </a:r>
            <a:endParaRPr lang="fr-F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435B289-97A5-4B49-A641-598940F3007B}"/>
              </a:ext>
            </a:extLst>
          </p:cNvPr>
          <p:cNvSpPr txBox="1"/>
          <p:nvPr/>
        </p:nvSpPr>
        <p:spPr>
          <a:xfrm>
            <a:off x="335666" y="254643"/>
            <a:ext cx="43338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IV. Analyse des mocks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9C8A8385-144E-2C4D-8ED9-62BB70EFC6AE}"/>
              </a:ext>
            </a:extLst>
          </p:cNvPr>
          <p:cNvSpPr/>
          <p:nvPr/>
        </p:nvSpPr>
        <p:spPr>
          <a:xfrm>
            <a:off x="-238756" y="-167833"/>
            <a:ext cx="5227445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4CF2036-A108-B04E-8B7A-DDB07BE062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46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564D9689-98E2-544A-9CD5-20647D6CF195}"/>
                  </a:ext>
                </a:extLst>
              </p:cNvPr>
              <p:cNvSpPr/>
              <p:nvPr/>
            </p:nvSpPr>
            <p:spPr>
              <a:xfrm>
                <a:off x="5828244" y="5531856"/>
                <a:ext cx="1237262" cy="4282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sz="20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𝐞𝐟𝐟</m:t>
                        </m:r>
                        <m:r>
                          <a:rPr lang="en-US" sz="20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  </m:t>
                        </m:r>
                        <m:r>
                          <a:rPr lang="fr-FR" sz="20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𝐋𝐲</m:t>
                        </m:r>
                        <m:r>
                          <a:rPr lang="fr-FR" sz="20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⍺</m:t>
                        </m:r>
                      </m:sub>
                    </m:sSub>
                  </m:oMath>
                </a14:m>
                <a:r>
                  <a:rPr lang="fr-FR" sz="2000" b="1" dirty="0"/>
                  <a:t>|</a:t>
                </a:r>
              </a:p>
            </p:txBody>
          </p:sp>
        </mc:Choice>
        <mc:Fallback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564D9689-98E2-544A-9CD5-20647D6CF1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8244" y="5531856"/>
                <a:ext cx="1237262" cy="428259"/>
              </a:xfrm>
              <a:prstGeom prst="rect">
                <a:avLst/>
              </a:prstGeom>
              <a:blipFill>
                <a:blip r:embed="rId3"/>
                <a:stretch>
                  <a:fillRect l="-2041" t="-8824" r="-4082" b="-1764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F12B954-3A69-1A4F-8DFA-58FF5E177593}"/>
                  </a:ext>
                </a:extLst>
              </p:cNvPr>
              <p:cNvSpPr/>
              <p:nvPr/>
            </p:nvSpPr>
            <p:spPr>
              <a:xfrm>
                <a:off x="10559356" y="4100063"/>
                <a:ext cx="759567" cy="4282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fr-FR" sz="2000" b="1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𝐋𝐲</m:t>
                          </m:r>
                          <m:r>
                            <a:rPr lang="fr-FR" sz="2000" b="1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⍺</m:t>
                          </m:r>
                        </m:sub>
                      </m:sSub>
                    </m:oMath>
                  </m:oMathPara>
                </a14:m>
                <a:endParaRPr lang="fr-FR" sz="2000" b="1" dirty="0"/>
              </a:p>
            </p:txBody>
          </p:sp>
        </mc:Choice>
        <mc:Fallback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F12B954-3A69-1A4F-8DFA-58FF5E1775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9356" y="4100063"/>
                <a:ext cx="759567" cy="428259"/>
              </a:xfrm>
              <a:prstGeom prst="rect">
                <a:avLst/>
              </a:prstGeom>
              <a:blipFill>
                <a:blip r:embed="rId4"/>
                <a:stretch>
                  <a:fillRect b="-571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CC8DB242-5C10-7948-A203-F01745A58F78}"/>
              </a:ext>
            </a:extLst>
          </p:cNvPr>
          <p:cNvSpPr/>
          <p:nvPr/>
        </p:nvSpPr>
        <p:spPr>
          <a:xfrm>
            <a:off x="5749900" y="5531856"/>
            <a:ext cx="1315606" cy="428259"/>
          </a:xfrm>
          <a:prstGeom prst="roundRect">
            <a:avLst>
              <a:gd name="adj" fmla="val 28667"/>
            </a:avLst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31B0C906-37BB-5A4B-ABF2-46AEA2600A34}"/>
              </a:ext>
            </a:extLst>
          </p:cNvPr>
          <p:cNvSpPr/>
          <p:nvPr/>
        </p:nvSpPr>
        <p:spPr>
          <a:xfrm>
            <a:off x="10559355" y="4128212"/>
            <a:ext cx="759567" cy="400110"/>
          </a:xfrm>
          <a:prstGeom prst="roundRect">
            <a:avLst>
              <a:gd name="adj" fmla="val 28667"/>
            </a:avLst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7213265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2FDB914-F1BA-A34F-9FFB-DC875F3A646E}"/>
              </a:ext>
            </a:extLst>
          </p:cNvPr>
          <p:cNvSpPr txBox="1"/>
          <p:nvPr/>
        </p:nvSpPr>
        <p:spPr>
          <a:xfrm>
            <a:off x="335666" y="254643"/>
            <a:ext cx="20826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Sommaire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A5A0C56-93EC-8D4F-8EDD-A39640931A20}"/>
              </a:ext>
            </a:extLst>
          </p:cNvPr>
          <p:cNvSpPr/>
          <p:nvPr/>
        </p:nvSpPr>
        <p:spPr>
          <a:xfrm>
            <a:off x="-238754" y="-167833"/>
            <a:ext cx="3076548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B2C6F1E8-094C-E246-8D2C-1732F1DA9220}"/>
              </a:ext>
            </a:extLst>
          </p:cNvPr>
          <p:cNvGrpSpPr/>
          <p:nvPr/>
        </p:nvGrpSpPr>
        <p:grpSpPr>
          <a:xfrm>
            <a:off x="3146404" y="1614379"/>
            <a:ext cx="5027616" cy="4499345"/>
            <a:chOff x="3819096" y="1042879"/>
            <a:chExt cx="5027616" cy="4499345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C56AAF6-6F19-0A49-ABF1-3100BFCBCE71}"/>
                </a:ext>
              </a:extLst>
            </p:cNvPr>
            <p:cNvSpPr/>
            <p:nvPr/>
          </p:nvSpPr>
          <p:spPr>
            <a:xfrm>
              <a:off x="3819096" y="2903669"/>
              <a:ext cx="777766" cy="77776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400" b="1" dirty="0">
                  <a:solidFill>
                    <a:schemeClr val="tx1"/>
                  </a:solidFill>
                </a:rPr>
                <a:t>III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8974108F-1E70-5B4D-97B8-ACFAF349ED8B}"/>
                </a:ext>
              </a:extLst>
            </p:cNvPr>
            <p:cNvSpPr/>
            <p:nvPr/>
          </p:nvSpPr>
          <p:spPr>
            <a:xfrm>
              <a:off x="3819096" y="3834064"/>
              <a:ext cx="777766" cy="77776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400" b="1" dirty="0">
                  <a:solidFill>
                    <a:schemeClr val="tx1"/>
                  </a:solidFill>
                </a:rPr>
                <a:t>IV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378758A4-B9A9-F941-A057-884162004B50}"/>
                </a:ext>
              </a:extLst>
            </p:cNvPr>
            <p:cNvSpPr/>
            <p:nvPr/>
          </p:nvSpPr>
          <p:spPr>
            <a:xfrm>
              <a:off x="3819096" y="1973274"/>
              <a:ext cx="777766" cy="77776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400" b="1" dirty="0">
                  <a:solidFill>
                    <a:schemeClr val="tx1"/>
                  </a:solidFill>
                </a:rPr>
                <a:t>II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BE20964F-5A54-F049-A983-7CE317A4AA22}"/>
                </a:ext>
              </a:extLst>
            </p:cNvPr>
            <p:cNvSpPr/>
            <p:nvPr/>
          </p:nvSpPr>
          <p:spPr>
            <a:xfrm>
              <a:off x="3819096" y="1042879"/>
              <a:ext cx="777766" cy="77776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400" b="1" dirty="0">
                  <a:solidFill>
                    <a:schemeClr val="tx1"/>
                  </a:solidFill>
                </a:rPr>
                <a:t>I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CE7A0AA8-B58C-B849-88B1-CB4F39FD271B}"/>
                </a:ext>
              </a:extLst>
            </p:cNvPr>
            <p:cNvSpPr/>
            <p:nvPr/>
          </p:nvSpPr>
          <p:spPr>
            <a:xfrm>
              <a:off x="3819096" y="4764459"/>
              <a:ext cx="777766" cy="77776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400" b="1" dirty="0">
                  <a:solidFill>
                    <a:schemeClr val="tx1"/>
                  </a:solidFill>
                </a:rPr>
                <a:t>V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C003E2F-B409-A542-8A90-9AF0D6BCD12D}"/>
                </a:ext>
              </a:extLst>
            </p:cNvPr>
            <p:cNvSpPr txBox="1"/>
            <p:nvPr/>
          </p:nvSpPr>
          <p:spPr>
            <a:xfrm>
              <a:off x="5263680" y="1200928"/>
              <a:ext cx="188064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dirty="0"/>
                <a:t>Introduction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4867ECC-57CE-0D44-A946-78C796EA4681}"/>
                </a:ext>
              </a:extLst>
            </p:cNvPr>
            <p:cNvSpPr txBox="1"/>
            <p:nvPr/>
          </p:nvSpPr>
          <p:spPr>
            <a:xfrm>
              <a:off x="5263680" y="2131323"/>
              <a:ext cx="301877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dirty="0"/>
                <a:t>Analyse des données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735D849-0BF6-404F-BF68-66DACA070671}"/>
                </a:ext>
              </a:extLst>
            </p:cNvPr>
            <p:cNvSpPr txBox="1"/>
            <p:nvPr/>
          </p:nvSpPr>
          <p:spPr>
            <a:xfrm>
              <a:off x="5263680" y="3061718"/>
              <a:ext cx="157927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dirty="0"/>
                <a:t>Les mocks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33AA219-E748-DD45-9343-1E239BBB5268}"/>
                </a:ext>
              </a:extLst>
            </p:cNvPr>
            <p:cNvSpPr txBox="1"/>
            <p:nvPr/>
          </p:nvSpPr>
          <p:spPr>
            <a:xfrm>
              <a:off x="5263680" y="3992113"/>
              <a:ext cx="273664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dirty="0"/>
                <a:t>Analyse des mocks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CE58678-114D-8040-8AAE-58BD37D7CD16}"/>
                </a:ext>
              </a:extLst>
            </p:cNvPr>
            <p:cNvSpPr txBox="1"/>
            <p:nvPr/>
          </p:nvSpPr>
          <p:spPr>
            <a:xfrm>
              <a:off x="5263680" y="4922508"/>
              <a:ext cx="358303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dirty="0">
                  <a:solidFill>
                    <a:schemeClr val="accent4"/>
                  </a:solidFill>
                </a:rPr>
                <a:t>Etude des systématiques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4994134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70CB6A8-03C9-4940-A71C-18B038A326E2}"/>
              </a:ext>
            </a:extLst>
          </p:cNvPr>
          <p:cNvSpPr txBox="1"/>
          <p:nvPr/>
        </p:nvSpPr>
        <p:spPr>
          <a:xfrm>
            <a:off x="335666" y="254643"/>
            <a:ext cx="54096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V. Etude des systématiques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722A5CC-808F-754F-A6A5-39EC23B5648D}"/>
              </a:ext>
            </a:extLst>
          </p:cNvPr>
          <p:cNvSpPr/>
          <p:nvPr/>
        </p:nvSpPr>
        <p:spPr>
          <a:xfrm>
            <a:off x="-238755" y="-167833"/>
            <a:ext cx="6334756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BFCBAA-E738-FF46-9309-4051DDC1F524}"/>
              </a:ext>
            </a:extLst>
          </p:cNvPr>
          <p:cNvSpPr txBox="1"/>
          <p:nvPr/>
        </p:nvSpPr>
        <p:spPr>
          <a:xfrm>
            <a:off x="335666" y="1556795"/>
            <a:ext cx="34403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Différence brut / continu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9DBDB4-1F78-C745-8B53-F8F3CF1A41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0878" y="3885420"/>
            <a:ext cx="3242524" cy="270680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7DFBC34-487E-CC4A-805C-4937633BFB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3953" y="1198299"/>
            <a:ext cx="3242524" cy="270680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6617108-F124-224C-97FF-465316CEA4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52680" y="1236547"/>
            <a:ext cx="3270721" cy="270680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7DA4E06-D844-A740-B4FB-B49F5437BB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43550" y="3862076"/>
            <a:ext cx="3344274" cy="276291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84895E2-3937-EF40-ABB5-FF9B94D2217C}"/>
              </a:ext>
            </a:extLst>
          </p:cNvPr>
          <p:cNvSpPr txBox="1"/>
          <p:nvPr/>
        </p:nvSpPr>
        <p:spPr>
          <a:xfrm>
            <a:off x="3930939" y="2981772"/>
            <a:ext cx="166584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System Font Regular"/>
              <a:buChar char="+"/>
            </a:pPr>
            <a:r>
              <a:rPr lang="fr-FR" dirty="0">
                <a:solidFill>
                  <a:srgbClr val="0070C0"/>
                </a:solidFill>
              </a:rPr>
              <a:t>brut</a:t>
            </a:r>
          </a:p>
          <a:p>
            <a:pPr marL="285750" indent="-285750">
              <a:buFont typeface="System Font Regular"/>
              <a:buChar char="+"/>
            </a:pPr>
            <a:r>
              <a:rPr lang="fr-FR" dirty="0">
                <a:solidFill>
                  <a:schemeClr val="accent5"/>
                </a:solidFill>
              </a:rPr>
              <a:t>continu</a:t>
            </a:r>
          </a:p>
          <a:p>
            <a:pPr marL="285750" indent="-285750">
              <a:buFont typeface="System Font Regular"/>
              <a:buChar char="+"/>
            </a:pPr>
            <a:r>
              <a:rPr lang="fr-FR" dirty="0">
                <a:solidFill>
                  <a:schemeClr val="accent2"/>
                </a:solidFill>
              </a:rPr>
              <a:t>brut * </a:t>
            </a:r>
            <a:r>
              <a:rPr lang="fr-FR" dirty="0" err="1">
                <a:solidFill>
                  <a:schemeClr val="accent2"/>
                </a:solidFill>
              </a:rPr>
              <a:t>dmat</a:t>
            </a:r>
            <a:endParaRPr lang="fr-FR" dirty="0">
              <a:solidFill>
                <a:schemeClr val="accent2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0618CBA-7236-F241-9763-50C9D3B72B1B}"/>
              </a:ext>
            </a:extLst>
          </p:cNvPr>
          <p:cNvSpPr txBox="1"/>
          <p:nvPr/>
        </p:nvSpPr>
        <p:spPr>
          <a:xfrm>
            <a:off x="1460185" y="5238821"/>
            <a:ext cx="36386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ym typeface="Wingdings" pitchFamily="2" charset="2"/>
              </a:rPr>
              <a:t> Distorsions pas complètement prises en compte</a:t>
            </a:r>
            <a:endParaRPr lang="fr-FR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22D4753-4B23-1240-A4FA-BB380B3B1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48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7076D07-ADD4-4B4E-BB9B-A46483E059AC}"/>
                  </a:ext>
                </a:extLst>
              </p:cNvPr>
              <p:cNvSpPr txBox="1"/>
              <p:nvPr/>
            </p:nvSpPr>
            <p:spPr>
              <a:xfrm>
                <a:off x="7943923" y="935784"/>
                <a:ext cx="236263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0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a:rPr lang="en-US" sz="20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Mpc</m:t>
                              </m:r>
                            </m:e>
                          </m:d>
                        </m:e>
                        <m:sup>
                          <m:r>
                            <a:rPr lang="en-US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000" dirty="0"/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7076D07-ADD4-4B4E-BB9B-A46483E059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3923" y="935784"/>
                <a:ext cx="2362634" cy="400110"/>
              </a:xfrm>
              <a:prstGeom prst="rect">
                <a:avLst/>
              </a:prstGeom>
              <a:blipFill>
                <a:blip r:embed="rId6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A6A1E056-D695-904E-B414-7CC9FE00F5B1}"/>
              </a:ext>
            </a:extLst>
          </p:cNvPr>
          <p:cNvSpPr/>
          <p:nvPr/>
        </p:nvSpPr>
        <p:spPr>
          <a:xfrm>
            <a:off x="7943923" y="935785"/>
            <a:ext cx="2362634" cy="400110"/>
          </a:xfrm>
          <a:prstGeom prst="roundRect">
            <a:avLst>
              <a:gd name="adj" fmla="val 28667"/>
            </a:avLst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9239548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AECFB409-7695-9945-BB23-78ABD3D149CC}"/>
              </a:ext>
            </a:extLst>
          </p:cNvPr>
          <p:cNvSpPr txBox="1"/>
          <p:nvPr/>
        </p:nvSpPr>
        <p:spPr>
          <a:xfrm>
            <a:off x="335666" y="254643"/>
            <a:ext cx="54096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V. Etude des systématiques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3AA7DC80-3663-8C44-9C9F-3F2FBCC0C2C5}"/>
              </a:ext>
            </a:extLst>
          </p:cNvPr>
          <p:cNvSpPr/>
          <p:nvPr/>
        </p:nvSpPr>
        <p:spPr>
          <a:xfrm>
            <a:off x="-238755" y="-167833"/>
            <a:ext cx="6334756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07B4732-4338-B442-B76B-A5423D7EA7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7755" y="2980113"/>
            <a:ext cx="7878184" cy="379137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706CD13-5BEB-3B49-8876-314587AFE82D}"/>
                  </a:ext>
                </a:extLst>
              </p:cNvPr>
              <p:cNvSpPr txBox="1"/>
              <p:nvPr/>
            </p:nvSpPr>
            <p:spPr>
              <a:xfrm>
                <a:off x="335666" y="1556795"/>
                <a:ext cx="5549917" cy="18748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000" dirty="0"/>
                  <a:t>Stabilité des paramètres Ly</a:t>
                </a:r>
                <a:r>
                  <a:rPr lang="fr-FR" sz="2200" dirty="0"/>
                  <a:t>⍺ </a:t>
                </a:r>
                <a:r>
                  <a:rPr lang="fr-FR" sz="2000" dirty="0"/>
                  <a:t>avec les HCD</a:t>
                </a:r>
              </a:p>
              <a:p>
                <a:endParaRPr lang="fr-FR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eff</m:t>
                        </m:r>
                        <m:r>
                          <a:rPr lang="en-US" sz="20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  </m:t>
                        </m:r>
                        <m:r>
                          <m:rPr>
                            <m:sty m:val="p"/>
                          </m:rPr>
                          <a:rPr lang="en-US" sz="20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Lya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>
                    <a:solidFill>
                      <a:schemeClr val="tx1"/>
                    </a:solidFill>
                  </a:rPr>
                  <a:t> </a:t>
                </a:r>
                <a:r>
                  <a:rPr lang="fr-FR" dirty="0">
                    <a:solidFill>
                      <a:schemeClr val="tx1"/>
                    </a:solidFill>
                  </a:rPr>
                  <a:t>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Lya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>
                    <a:solidFill>
                      <a:schemeClr val="tx1"/>
                    </a:solidFill>
                  </a:rPr>
                  <a:t> </a:t>
                </a:r>
                <a:r>
                  <a:rPr lang="fr-FR" dirty="0">
                    <a:solidFill>
                      <a:schemeClr val="tx1"/>
                    </a:solidFill>
                  </a:rPr>
                  <a:t>très corrélés avec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HCD</m:t>
                        </m:r>
                      </m:sub>
                    </m:sSub>
                  </m:oMath>
                </a14:m>
                <a:endParaRPr lang="fr-FR" dirty="0">
                  <a:solidFill>
                    <a:schemeClr val="tx1"/>
                  </a:solidFill>
                </a:endParaRPr>
              </a:p>
              <a:p>
                <a:endParaRPr lang="fr-FR" dirty="0"/>
              </a:p>
              <a:p>
                <a:endParaRPr lang="fr-FR" dirty="0"/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706CD13-5BEB-3B49-8876-314587AFE8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666" y="1556795"/>
                <a:ext cx="5549917" cy="1874872"/>
              </a:xfrm>
              <a:prstGeom prst="rect">
                <a:avLst/>
              </a:prstGeom>
              <a:blipFill>
                <a:blip r:embed="rId3"/>
                <a:stretch>
                  <a:fillRect l="-685" t="-202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A7D5F57-D943-564E-9762-41918B325416}"/>
                  </a:ext>
                </a:extLst>
              </p:cNvPr>
              <p:cNvSpPr txBox="1"/>
              <p:nvPr/>
            </p:nvSpPr>
            <p:spPr>
              <a:xfrm>
                <a:off x="711761" y="5301205"/>
                <a:ext cx="332975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Wingdings" pitchFamily="2" charset="2"/>
                  <a:buChar char="à"/>
                </a:pPr>
                <a:r>
                  <a:rPr lang="fr-FR" dirty="0">
                    <a:sym typeface="Wingdings" pitchFamily="2" charset="2"/>
                  </a:rPr>
                  <a:t>Suggère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i="0">
                            <a:latin typeface="Cambria Math" panose="02040503050406030204" pitchFamily="18" charset="0"/>
                          </a:rPr>
                          <m:t>HCD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~ 3 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Mpc</m:t>
                    </m:r>
                  </m:oMath>
                </a14:m>
                <a:endParaRPr lang="fr-FR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A7D5F57-D943-564E-9762-41918B3254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761" y="5301205"/>
                <a:ext cx="3329758" cy="400110"/>
              </a:xfrm>
              <a:prstGeom prst="rect">
                <a:avLst/>
              </a:prstGeom>
              <a:blipFill>
                <a:blip r:embed="rId4"/>
                <a:stretch>
                  <a:fillRect l="-1141" b="-1818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4D3A4E0-11F3-234F-ADE9-0EE0684B3651}"/>
                  </a:ext>
                </a:extLst>
              </p:cNvPr>
              <p:cNvSpPr txBox="1"/>
              <p:nvPr/>
            </p:nvSpPr>
            <p:spPr>
              <a:xfrm>
                <a:off x="7496558" y="1705877"/>
                <a:ext cx="4353772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Monaco" pitchFamily="2" charset="77"/>
                  <a:buChar char="⎼"/>
                </a:pPr>
                <a:r>
                  <a:rPr lang="fr-FR" dirty="0">
                    <a:solidFill>
                      <a:srgbClr val="0070C0"/>
                    </a:solidFill>
                  </a:rPr>
                  <a:t>continu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 err="1">
                    <a:solidFill>
                      <a:schemeClr val="accent2"/>
                    </a:solidFill>
                  </a:rPr>
                  <a:t>continu+hcd</a:t>
                </a:r>
                <a:endParaRPr lang="fr-FR" dirty="0">
                  <a:solidFill>
                    <a:schemeClr val="accent2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 err="1">
                    <a:solidFill>
                      <a:schemeClr val="accent5"/>
                    </a:solidFill>
                  </a:rPr>
                  <a:t>continu+hcd</a:t>
                </a:r>
                <a:r>
                  <a:rPr lang="fr-FR" dirty="0">
                    <a:solidFill>
                      <a:schemeClr val="accent5"/>
                    </a:solidFill>
                  </a:rPr>
                  <a:t> avec </a:t>
                </a:r>
                <a:endParaRPr lang="en-US" i="1" dirty="0">
                  <a:solidFill>
                    <a:schemeClr val="accent5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i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HCD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=10</m:t>
                    </m:r>
                    <m:r>
                      <a:rPr lang="en-US" i="1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US" b="0" i="0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m:rPr>
                        <m:sty m:val="p"/>
                      </m:rPr>
                      <a:rPr lang="en-US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Mpc</m:t>
                    </m:r>
                  </m:oMath>
                </a14:m>
                <a:r>
                  <a:rPr lang="fr-FR" dirty="0">
                    <a:solidFill>
                      <a:schemeClr val="accent5"/>
                    </a:solidFill>
                  </a:rPr>
                  <a:t> (analyse standard)</a:t>
                </a:r>
              </a:p>
              <a:p>
                <a:endParaRPr lang="fr-FR" dirty="0">
                  <a:solidFill>
                    <a:schemeClr val="accent5"/>
                  </a:solidFill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4D3A4E0-11F3-234F-ADE9-0EE0684B36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6558" y="1705877"/>
                <a:ext cx="4353772" cy="1477328"/>
              </a:xfrm>
              <a:prstGeom prst="rect">
                <a:avLst/>
              </a:prstGeom>
              <a:blipFill>
                <a:blip r:embed="rId5"/>
                <a:stretch>
                  <a:fillRect l="-1163" t="-169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059D7422-E969-404E-B3F1-3104A170EFD1}"/>
              </a:ext>
            </a:extLst>
          </p:cNvPr>
          <p:cNvSpPr/>
          <p:nvPr/>
        </p:nvSpPr>
        <p:spPr>
          <a:xfrm>
            <a:off x="591671" y="5142155"/>
            <a:ext cx="3449848" cy="753036"/>
          </a:xfrm>
          <a:prstGeom prst="roundRect">
            <a:avLst>
              <a:gd name="adj" fmla="val 43810"/>
            </a:avLst>
          </a:prstGeom>
          <a:noFill/>
          <a:ln w="349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49F553A-8B86-AA42-AF69-03F41196CD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8427" y="2797654"/>
            <a:ext cx="2807527" cy="442854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55B709-0348-4546-80F0-9EEB798AF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49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DBE719A6-95E7-B842-8D11-972AD924E65F}"/>
                  </a:ext>
                </a:extLst>
              </p:cNvPr>
              <p:cNvSpPr/>
              <p:nvPr/>
            </p:nvSpPr>
            <p:spPr>
              <a:xfrm>
                <a:off x="6096000" y="4872946"/>
                <a:ext cx="1237262" cy="4282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sz="20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𝐞𝐟𝐟</m:t>
                        </m:r>
                        <m:r>
                          <a:rPr lang="en-US" sz="20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  </m:t>
                        </m:r>
                        <m:r>
                          <a:rPr lang="fr-FR" sz="20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𝐋𝐲</m:t>
                        </m:r>
                        <m:r>
                          <a:rPr lang="fr-FR" sz="20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⍺</m:t>
                        </m:r>
                      </m:sub>
                    </m:sSub>
                  </m:oMath>
                </a14:m>
                <a:r>
                  <a:rPr lang="fr-FR" sz="2000" b="1" dirty="0"/>
                  <a:t>|</a:t>
                </a:r>
              </a:p>
            </p:txBody>
          </p:sp>
        </mc:Choice>
        <mc:Fallback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DBE719A6-95E7-B842-8D11-972AD924E6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4872946"/>
                <a:ext cx="1237262" cy="428259"/>
              </a:xfrm>
              <a:prstGeom prst="rect">
                <a:avLst/>
              </a:prstGeom>
              <a:blipFill>
                <a:blip r:embed="rId7"/>
                <a:stretch>
                  <a:fillRect l="-2062" t="-9091" r="-4124" b="-1818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AE4818AF-6BD3-6F4D-9CF1-B957CF171CFD}"/>
                  </a:ext>
                </a:extLst>
              </p:cNvPr>
              <p:cNvSpPr/>
              <p:nvPr/>
            </p:nvSpPr>
            <p:spPr>
              <a:xfrm>
                <a:off x="10161231" y="3254976"/>
                <a:ext cx="759567" cy="4282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fr-FR" sz="2000" b="1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𝐋𝐲</m:t>
                          </m:r>
                          <m:r>
                            <a:rPr lang="fr-FR" sz="2000" b="1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⍺</m:t>
                          </m:r>
                        </m:sub>
                      </m:sSub>
                    </m:oMath>
                  </m:oMathPara>
                </a14:m>
                <a:endParaRPr lang="fr-FR" sz="2000" b="1" dirty="0"/>
              </a:p>
            </p:txBody>
          </p:sp>
        </mc:Choice>
        <mc:Fallback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AE4818AF-6BD3-6F4D-9CF1-B957CF171C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61231" y="3254976"/>
                <a:ext cx="759567" cy="428259"/>
              </a:xfrm>
              <a:prstGeom prst="rect">
                <a:avLst/>
              </a:prstGeom>
              <a:blipFill>
                <a:blip r:embed="rId8"/>
                <a:stretch>
                  <a:fillRect b="-571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122099BD-117D-9F43-946F-5921DC184F02}"/>
              </a:ext>
            </a:extLst>
          </p:cNvPr>
          <p:cNvSpPr/>
          <p:nvPr/>
        </p:nvSpPr>
        <p:spPr>
          <a:xfrm>
            <a:off x="6019430" y="4901095"/>
            <a:ext cx="1237262" cy="400110"/>
          </a:xfrm>
          <a:prstGeom prst="roundRect">
            <a:avLst>
              <a:gd name="adj" fmla="val 28667"/>
            </a:avLst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B91A6EBA-B783-C849-84AF-A7E8D75248D9}"/>
              </a:ext>
            </a:extLst>
          </p:cNvPr>
          <p:cNvSpPr/>
          <p:nvPr/>
        </p:nvSpPr>
        <p:spPr>
          <a:xfrm>
            <a:off x="10161231" y="3290547"/>
            <a:ext cx="759567" cy="400110"/>
          </a:xfrm>
          <a:prstGeom prst="roundRect">
            <a:avLst>
              <a:gd name="adj" fmla="val 28667"/>
            </a:avLst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099569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BC6A57EA-CC46-8840-B95C-D180DFE3934F}"/>
              </a:ext>
            </a:extLst>
          </p:cNvPr>
          <p:cNvSpPr txBox="1"/>
          <p:nvPr/>
        </p:nvSpPr>
        <p:spPr>
          <a:xfrm>
            <a:off x="1354238" y="17246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3583E9B-3759-D442-AD27-E15B91A9AE0B}"/>
                  </a:ext>
                </a:extLst>
              </p:cNvPr>
              <p:cNvSpPr txBox="1"/>
              <p:nvPr/>
            </p:nvSpPr>
            <p:spPr>
              <a:xfrm>
                <a:off x="567295" y="1428452"/>
                <a:ext cx="8887369" cy="47705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Mesurer l’échelle BAO : </a:t>
                </a:r>
              </a:p>
              <a:p>
                <a:r>
                  <a:rPr lang="fr-FR" sz="2000" dirty="0"/>
                  <a:t>Distribution de masse via des traceurs (galaxies) </a:t>
                </a:r>
                <a:r>
                  <a:rPr lang="fr-FR" sz="2000" dirty="0">
                    <a:sym typeface="Wingdings" pitchFamily="2" charset="2"/>
                  </a:rPr>
                  <a:t> 2 </a:t>
                </a:r>
                <a:r>
                  <a:rPr lang="fr-FR" sz="2000" dirty="0">
                    <a:solidFill>
                      <a:schemeClr val="accent2">
                        <a:lumMod val="75000"/>
                      </a:schemeClr>
                    </a:solidFill>
                    <a:sym typeface="Wingdings" pitchFamily="2" charset="2"/>
                  </a:rPr>
                  <a:t>rapports de distance </a:t>
                </a:r>
                <a:r>
                  <a:rPr lang="fr-FR" sz="2000" dirty="0">
                    <a:sym typeface="Wingdings" pitchFamily="2" charset="2"/>
                  </a:rPr>
                  <a:t>:</a:t>
                </a:r>
              </a:p>
              <a:p>
                <a:r>
                  <a:rPr lang="fr-FR" sz="2000" dirty="0"/>
                  <a:t>		-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𝐵𝐴𝑂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type m:val="lin"/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𝑀</m:t>
                            </m:r>
                          </m:sub>
                        </m:sSub>
                      </m:den>
                    </m:f>
                  </m:oMath>
                </a14:m>
                <a:r>
                  <a:rPr lang="fr-FR" sz="2000" dirty="0"/>
                  <a:t> (transverse)</a:t>
                </a:r>
              </a:p>
              <a:p>
                <a:r>
                  <a:rPr lang="fr-FR" sz="2000" dirty="0"/>
                  <a:t>		-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𝐵𝐴𝑂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type m:val="lin"/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𝐻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sz="2000" dirty="0"/>
                  <a:t> (radiale)</a:t>
                </a:r>
              </a:p>
              <a:p>
                <a:endParaRPr lang="fr-FR" sz="2000" dirty="0"/>
              </a:p>
              <a:p>
                <a:endParaRPr lang="fr-FR" sz="2000" dirty="0"/>
              </a:p>
              <a:p>
                <a:endParaRPr lang="fr-FR" sz="2000" dirty="0"/>
              </a:p>
              <a:p>
                <a:endParaRPr lang="fr-FR" sz="2000" dirty="0"/>
              </a:p>
              <a:p>
                <a:endParaRPr lang="fr-FR" sz="2000" dirty="0"/>
              </a:p>
              <a:p>
                <a:endParaRPr lang="fr-FR" sz="2000" dirty="0"/>
              </a:p>
              <a:p>
                <a:endParaRPr lang="fr-FR" sz="2000" dirty="0"/>
              </a:p>
              <a:p>
                <a:endParaRPr lang="fr-FR" sz="2000" dirty="0"/>
              </a:p>
              <a:p>
                <a:endParaRPr lang="fr-FR" sz="2000" dirty="0"/>
              </a:p>
              <a:p>
                <a:r>
                  <a:rPr lang="fr-FR" sz="2000" dirty="0"/>
                  <a:t>Analyse BAO : suppose une cosmologie « fiducielle »</a:t>
                </a:r>
                <a:r>
                  <a:rPr lang="fr-FR" sz="2000" dirty="0">
                    <a:sym typeface="Wingdings" pitchFamily="2" charset="2"/>
                  </a:rPr>
                  <a:t> </a:t>
                </a:r>
              </a:p>
              <a:p>
                <a:r>
                  <a:rPr lang="fr-FR" sz="2000" dirty="0">
                    <a:sym typeface="Wingdings" pitchFamily="2" charset="2"/>
                  </a:rPr>
                  <a:t>					 </a:t>
                </a:r>
                <a:r>
                  <a:rPr lang="fr-FR" sz="2000" dirty="0">
                    <a:solidFill>
                      <a:schemeClr val="accent4"/>
                    </a:solidFill>
                    <a:sym typeface="Wingdings" pitchFamily="2" charset="2"/>
                  </a:rPr>
                  <a:t>mesure des déviations :</a:t>
                </a:r>
                <a:endParaRPr lang="fr-FR" sz="20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3583E9B-3759-D442-AD27-E15B91A9AE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295" y="1428452"/>
                <a:ext cx="8887369" cy="4770537"/>
              </a:xfrm>
              <a:prstGeom prst="rect">
                <a:avLst/>
              </a:prstGeom>
              <a:blipFill>
                <a:blip r:embed="rId2"/>
                <a:stretch>
                  <a:fillRect l="-1000" t="-796" b="-132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83B0E07B-D4BB-7B46-8E4D-529114F2A738}"/>
              </a:ext>
            </a:extLst>
          </p:cNvPr>
          <p:cNvGrpSpPr/>
          <p:nvPr/>
        </p:nvGrpSpPr>
        <p:grpSpPr>
          <a:xfrm>
            <a:off x="6458820" y="5621522"/>
            <a:ext cx="4657955" cy="1073627"/>
            <a:chOff x="7449163" y="3556646"/>
            <a:chExt cx="4657955" cy="107362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E7DDEB54-3A47-7748-BC66-3DF7A06B5E51}"/>
                    </a:ext>
                  </a:extLst>
                </p:cNvPr>
                <p:cNvSpPr txBox="1"/>
                <p:nvPr/>
              </p:nvSpPr>
              <p:spPr>
                <a:xfrm>
                  <a:off x="7449163" y="3556646"/>
                  <a:ext cx="4566315" cy="107362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sz="2200" dirty="0">
                      <a:sym typeface="Wingdings" pitchFamily="2" charset="2"/>
                    </a:rPr>
                    <a:t>		-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itchFamily="2" charset="2"/>
                            </a:rPr>
                          </m:ctrlPr>
                        </m:sSubPr>
                        <m:e>
                          <m:r>
                            <a:rPr lang="fr-FR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itchFamily="2" charset="2"/>
                            </a:rPr>
                            <m:t>𝛼</m:t>
                          </m:r>
                        </m:e>
                        <m:sub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itchFamily="2" charset="2"/>
                            </a:rPr>
                            <m:t>∥</m:t>
                          </m:r>
                        </m:sub>
                      </m:sSub>
                      <m:r>
                        <a:rPr lang="en-US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itchFamily="2" charset="2"/>
                        </a:rPr>
                        <m:t>= </m:t>
                      </m:r>
                      <m:f>
                        <m:fPr>
                          <m:type m:val="skw"/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itchFamily="2" charset="2"/>
                            </a:rPr>
                          </m:ctrlPr>
                        </m:fPr>
                        <m:num>
                          <m:f>
                            <m:fPr>
                              <m:type m:val="lin"/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itchFamily="2" charset="2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itchFamily="2" charset="2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itchFamily="2" charset="2"/>
                                    </a:rPr>
                                    <m:t>𝐻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itchFamily="2" charset="2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itchFamily="2" charset="2"/>
                                    </a:rPr>
                                    <m:t>𝑑</m:t>
                                  </m:r>
                                </m:sub>
                              </m:sSub>
                            </m:den>
                          </m:f>
                        </m:num>
                        <m:den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itchFamily="2" charset="2"/>
                                </a:rPr>
                              </m:ctrlPr>
                            </m:sSubPr>
                            <m:e>
                              <m:d>
                                <m:d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itchFamily="2" charset="2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type m:val="lin"/>
                                      <m:ctrlPr>
                                        <a:rPr lang="en-US" sz="2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sym typeface="Wingdings" pitchFamily="2" charset="2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sz="2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  <m:t>𝐷</m:t>
                                          </m:r>
                                        </m:e>
                                        <m:sub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  <m:t>𝐻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sz="2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  <m:t>𝑑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itchFamily="2" charset="2"/>
                                </a:rPr>
                                <m:t>𝑓𝑖𝑑𝑢𝑐𝑖𝑒𝑙𝑙𝑒</m:t>
                              </m:r>
                            </m:sub>
                          </m:sSub>
                        </m:den>
                      </m:f>
                    </m:oMath>
                  </a14:m>
                  <a:endParaRPr lang="fr-FR" sz="2200" dirty="0">
                    <a:sym typeface="Wingdings" pitchFamily="2" charset="2"/>
                  </a:endParaRPr>
                </a:p>
                <a:p>
                  <a:r>
                    <a:rPr lang="fr-FR" sz="2200" dirty="0"/>
                    <a:t>		-</a:t>
                  </a:r>
                  <a:r>
                    <a:rPr lang="en-US" sz="2200" dirty="0">
                      <a:ea typeface="Cambria Math" panose="02040503050406030204" pitchFamily="18" charset="0"/>
                      <a:sym typeface="Wingdings" pitchFamily="2" charset="2"/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itchFamily="2" charset="2"/>
                            </a:rPr>
                          </m:ctrlPr>
                        </m:sSubPr>
                        <m:e>
                          <m:r>
                            <a:rPr lang="fr-FR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itchFamily="2" charset="2"/>
                            </a:rPr>
                            <m:t>𝛼</m:t>
                          </m:r>
                        </m:e>
                        <m:sub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itchFamily="2" charset="2"/>
                            </a:rPr>
                            <m:t>⊥</m:t>
                          </m:r>
                        </m:sub>
                      </m:sSub>
                      <m:r>
                        <a:rPr lang="en-US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itchFamily="2" charset="2"/>
                        </a:rPr>
                        <m:t>= </m:t>
                      </m:r>
                      <m:f>
                        <m:fPr>
                          <m:type m:val="skw"/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itchFamily="2" charset="2"/>
                            </a:rPr>
                          </m:ctrlPr>
                        </m:fPr>
                        <m:num>
                          <m:f>
                            <m:fPr>
                              <m:type m:val="lin"/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itchFamily="2" charset="2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itchFamily="2" charset="2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itchFamily="2" charset="2"/>
                                    </a:rPr>
                                    <m:t>𝑀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itchFamily="2" charset="2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itchFamily="2" charset="2"/>
                                    </a:rPr>
                                    <m:t>𝑑</m:t>
                                  </m:r>
                                </m:sub>
                              </m:sSub>
                            </m:den>
                          </m:f>
                        </m:num>
                        <m:den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itchFamily="2" charset="2"/>
                                </a:rPr>
                              </m:ctrlPr>
                            </m:sSubPr>
                            <m:e>
                              <m:d>
                                <m:d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itchFamily="2" charset="2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type m:val="lin"/>
                                      <m:ctrlPr>
                                        <a:rPr lang="en-US" sz="2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sym typeface="Wingdings" pitchFamily="2" charset="2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sz="2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  <m:t>𝐷</m:t>
                                          </m:r>
                                        </m:e>
                                        <m:sub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  <m:t>𝑀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sz="2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  <m:t>𝑑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itchFamily="2" charset="2"/>
                                </a:rPr>
                                <m:t>𝑓𝑖𝑑𝑢𝑐𝑖𝑒𝑙𝑙𝑒</m:t>
                              </m:r>
                            </m:sub>
                          </m:sSub>
                        </m:den>
                      </m:f>
                    </m:oMath>
                  </a14:m>
                  <a:endParaRPr lang="fr-FR" sz="2200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E7DDEB54-3A47-7748-BC66-3DF7A06B5E5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49163" y="3556646"/>
                  <a:ext cx="4566315" cy="1073627"/>
                </a:xfrm>
                <a:prstGeom prst="rect">
                  <a:avLst/>
                </a:prstGeom>
                <a:blipFill>
                  <a:blip r:embed="rId3"/>
                  <a:stretch>
                    <a:fillRect t="-58140" b="-89535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0AA78FB5-5123-494E-AE28-AF358EBEC9E6}"/>
                </a:ext>
              </a:extLst>
            </p:cNvPr>
            <p:cNvSpPr/>
            <p:nvPr/>
          </p:nvSpPr>
          <p:spPr>
            <a:xfrm>
              <a:off x="8264323" y="3556646"/>
              <a:ext cx="3842795" cy="1073627"/>
            </a:xfrm>
            <a:prstGeom prst="roundRect">
              <a:avLst>
                <a:gd name="adj" fmla="val 34995"/>
              </a:avLst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DBB04F7A-7335-1048-A866-5C2E70783781}"/>
              </a:ext>
            </a:extLst>
          </p:cNvPr>
          <p:cNvSpPr txBox="1"/>
          <p:nvPr/>
        </p:nvSpPr>
        <p:spPr>
          <a:xfrm>
            <a:off x="335666" y="254643"/>
            <a:ext cx="29498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I. Introduction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655740BF-7DE8-0F4E-9413-9C4C51CC14B3}"/>
              </a:ext>
            </a:extLst>
          </p:cNvPr>
          <p:cNvSpPr/>
          <p:nvPr/>
        </p:nvSpPr>
        <p:spPr>
          <a:xfrm>
            <a:off x="-238755" y="-167833"/>
            <a:ext cx="3815331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7350FDE-4193-4446-B5DE-A4B357FDCC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2623" y="2939685"/>
            <a:ext cx="6487861" cy="2266983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D71BD24-242D-F549-A020-6EBA8C7C7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BF627B3-1171-344F-BE10-6BF511AE11F0}"/>
              </a:ext>
            </a:extLst>
          </p:cNvPr>
          <p:cNvSpPr/>
          <p:nvPr/>
        </p:nvSpPr>
        <p:spPr>
          <a:xfrm>
            <a:off x="2920983" y="2939685"/>
            <a:ext cx="111584" cy="23553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992710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706CD13-5BEB-3B49-8876-314587AFE82D}"/>
                  </a:ext>
                </a:extLst>
              </p:cNvPr>
              <p:cNvSpPr txBox="1"/>
              <p:nvPr/>
            </p:nvSpPr>
            <p:spPr>
              <a:xfrm>
                <a:off x="335666" y="1556795"/>
                <a:ext cx="6401368" cy="28931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000" dirty="0"/>
                  <a:t>Modèle alternatif des HCD</a:t>
                </a:r>
                <a:endParaRPr lang="fr-FR" dirty="0">
                  <a:solidFill>
                    <a:schemeClr val="tx1"/>
                  </a:solidFill>
                </a:endParaRPr>
              </a:p>
              <a:p>
                <a:endParaRPr lang="fr-FR" dirty="0"/>
              </a:p>
              <a:p>
                <a:r>
                  <a:rPr lang="fr-FR" dirty="0"/>
                  <a:t>modèle C-G (</a:t>
                </a:r>
                <a:r>
                  <a:rPr lang="fr-FR" dirty="0" err="1"/>
                  <a:t>Chaussidon</a:t>
                </a:r>
                <a:r>
                  <a:rPr lang="fr-FR" dirty="0"/>
                  <a:t> – Guy) : similaire au modèle Rogers</a:t>
                </a:r>
              </a:p>
              <a:p>
                <a:endParaRPr lang="fr-FR" dirty="0"/>
              </a:p>
              <a:p>
                <a:endParaRPr lang="fr-FR" dirty="0"/>
              </a:p>
              <a:p>
                <a:endParaRPr lang="fr-FR" dirty="0"/>
              </a:p>
              <a:p>
                <a:endParaRPr lang="fr-FR" dirty="0"/>
              </a:p>
              <a:p>
                <a:endParaRPr lang="fr-FR" dirty="0"/>
              </a:p>
              <a:p>
                <a:endParaRPr lang="fr-FR" dirty="0"/>
              </a:p>
              <a:p>
                <a:r>
                  <a:rPr lang="en-US" b="0" dirty="0">
                    <a:sym typeface="Wingdings" pitchFamily="2" charset="2"/>
                  </a:rPr>
                  <a:t>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HCD</m:t>
                        </m:r>
                      </m:sub>
                    </m:sSub>
                  </m:oMath>
                </a14:m>
                <a:r>
                  <a:rPr lang="fr-FR" dirty="0"/>
                  <a:t> calculé à partir de la distribution de HCD</a:t>
                </a: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706CD13-5BEB-3B49-8876-314587AFE8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666" y="1556795"/>
                <a:ext cx="6401368" cy="2893100"/>
              </a:xfrm>
              <a:prstGeom prst="rect">
                <a:avLst/>
              </a:prstGeom>
              <a:blipFill>
                <a:blip r:embed="rId2"/>
                <a:stretch>
                  <a:fillRect l="-594" t="-877" b="-219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4" name="Picture 23">
            <a:extLst>
              <a:ext uri="{FF2B5EF4-FFF2-40B4-BE49-F238E27FC236}">
                <a16:creationId xmlns:a16="http://schemas.microsoft.com/office/drawing/2014/main" id="{9A8834FC-437C-964A-8232-EB5298B60E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259" y="3253348"/>
            <a:ext cx="3045667" cy="551064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93BF3462-7BCB-B94F-8957-2DD7A41EB4EE}"/>
              </a:ext>
            </a:extLst>
          </p:cNvPr>
          <p:cNvGrpSpPr/>
          <p:nvPr/>
        </p:nvGrpSpPr>
        <p:grpSpPr>
          <a:xfrm>
            <a:off x="2010428" y="3308371"/>
            <a:ext cx="1753498" cy="430306"/>
            <a:chOff x="1691794" y="3793218"/>
            <a:chExt cx="1753498" cy="430306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29E041CD-F1FA-794E-9143-A5A3DABD55EE}"/>
                </a:ext>
              </a:extLst>
            </p:cNvPr>
            <p:cNvCxnSpPr/>
            <p:nvPr/>
          </p:nvCxnSpPr>
          <p:spPr>
            <a:xfrm flipV="1">
              <a:off x="1691795" y="3793218"/>
              <a:ext cx="1753497" cy="430306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9B45B48-6352-2F4E-98AE-07B628576D7A}"/>
                </a:ext>
              </a:extLst>
            </p:cNvPr>
            <p:cNvCxnSpPr>
              <a:cxnSpLocks/>
            </p:cNvCxnSpPr>
            <p:nvPr/>
          </p:nvCxnSpPr>
          <p:spPr>
            <a:xfrm>
              <a:off x="1691794" y="3801048"/>
              <a:ext cx="1753498" cy="422476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D23015A6-287A-224D-B85D-529C045E1C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5806" y="3495714"/>
            <a:ext cx="4646325" cy="331395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7C18818-2A62-454A-9EB5-03AFB88BC921}"/>
                  </a:ext>
                </a:extLst>
              </p:cNvPr>
              <p:cNvSpPr txBox="1"/>
              <p:nvPr/>
            </p:nvSpPr>
            <p:spPr>
              <a:xfrm>
                <a:off x="1290168" y="4987211"/>
                <a:ext cx="5152913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HCD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=10 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US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m:rPr>
                        <m:sty m:val="p"/>
                      </m:rPr>
                      <a:rPr 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Mpc</m:t>
                    </m:r>
                  </m:oMath>
                </a14:m>
                <a:r>
                  <a:rPr lang="fr-FR" dirty="0">
                    <a:solidFill>
                      <a:schemeClr val="tx1"/>
                    </a:solidFill>
                  </a:rPr>
                  <a:t> trop grand </a:t>
                </a:r>
                <a:endParaRPr lang="fr-FR" dirty="0">
                  <a:solidFill>
                    <a:schemeClr val="accent5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/>
                  <a:t>Rogers et C-G pas en accord pour les grandes valeurs de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HI</m:t>
                            </m:r>
                          </m:sub>
                        </m:sSub>
                      </m:e>
                    </m:func>
                  </m:oMath>
                </a14:m>
                <a:r>
                  <a:rPr lang="fr-FR" dirty="0"/>
                  <a:t> et pour les gammes trop large en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i="0">
                                <a:latin typeface="Cambria Math" panose="02040503050406030204" pitchFamily="18" charset="0"/>
                              </a:rPr>
                              <m:t>HI</m:t>
                            </m:r>
                          </m:sub>
                        </m:sSub>
                      </m:e>
                    </m:func>
                  </m:oMath>
                </a14:m>
                <a:r>
                  <a:rPr lang="fr-FR" dirty="0"/>
                  <a:t> </a:t>
                </a:r>
                <a:r>
                  <a:rPr lang="fr-FR" dirty="0">
                    <a:sym typeface="Wingdings" pitchFamily="2" charset="2"/>
                  </a:rPr>
                  <a:t> utiliser C-G</a:t>
                </a:r>
                <a:endParaRPr lang="fr-FR" dirty="0"/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7C18818-2A62-454A-9EB5-03AFB88BC9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0168" y="4987211"/>
                <a:ext cx="5152913" cy="1200329"/>
              </a:xfrm>
              <a:prstGeom prst="rect">
                <a:avLst/>
              </a:prstGeom>
              <a:blipFill>
                <a:blip r:embed="rId5"/>
                <a:stretch>
                  <a:fillRect l="-739" t="-2105" r="-985" b="-631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285AB86E-0A66-994C-ADEC-8E7CE0FA29F7}"/>
              </a:ext>
            </a:extLst>
          </p:cNvPr>
          <p:cNvSpPr/>
          <p:nvPr/>
        </p:nvSpPr>
        <p:spPr>
          <a:xfrm>
            <a:off x="1063855" y="4930327"/>
            <a:ext cx="5379226" cy="1302153"/>
          </a:xfrm>
          <a:prstGeom prst="roundRect">
            <a:avLst>
              <a:gd name="adj" fmla="val 30592"/>
            </a:avLst>
          </a:prstGeom>
          <a:noFill/>
          <a:ln w="349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13B97F2-BEBE-7644-BB35-4EAF007D915D}"/>
                  </a:ext>
                </a:extLst>
              </p:cNvPr>
              <p:cNvSpPr txBox="1"/>
              <p:nvPr/>
            </p:nvSpPr>
            <p:spPr>
              <a:xfrm>
                <a:off x="8681013" y="4403728"/>
                <a:ext cx="2927404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>
                    <a:solidFill>
                      <a:srgbClr val="0049C0"/>
                    </a:solidFill>
                  </a:rPr>
                  <a:t>HCD masqués (17.2 – 20.3)</a:t>
                </a:r>
              </a:p>
              <a:p>
                <a:r>
                  <a:rPr lang="fr-FR" dirty="0">
                    <a:solidFill>
                      <a:srgbClr val="0049C0"/>
                    </a:solidFill>
                  </a:rPr>
                  <a:t>	</a:t>
                </a:r>
                <a:r>
                  <a:rPr lang="fr-FR" dirty="0">
                    <a:solidFill>
                      <a:srgbClr val="0049C0"/>
                    </a:solidFill>
                    <a:sym typeface="Wingdings" pitchFamily="2" charset="2"/>
                  </a:rPr>
                  <a:t>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49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49C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0049C0"/>
                            </a:solidFill>
                            <a:latin typeface="Cambria Math" panose="02040503050406030204" pitchFamily="18" charset="0"/>
                          </a:rPr>
                          <m:t>HCD</m:t>
                        </m:r>
                      </m:sub>
                    </m:sSub>
                    <m:r>
                      <a:rPr lang="en-US" b="0" i="1" smtClean="0">
                        <a:solidFill>
                          <a:srgbClr val="0049C0"/>
                        </a:solidFill>
                        <a:latin typeface="Cambria Math" panose="02040503050406030204" pitchFamily="18" charset="0"/>
                      </a:rPr>
                      <m:t> ~ 2.8</m:t>
                    </m:r>
                    <m:r>
                      <a:rPr lang="en-US" i="1">
                        <a:solidFill>
                          <a:srgbClr val="0049C0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i="1">
                            <a:solidFill>
                              <a:srgbClr val="0049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49C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US">
                            <a:solidFill>
                              <a:srgbClr val="0049C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m:rPr>
                        <m:sty m:val="p"/>
                      </m:rPr>
                      <a:rPr lang="en-US">
                        <a:solidFill>
                          <a:srgbClr val="0049C0"/>
                        </a:solidFill>
                        <a:latin typeface="Cambria Math" panose="02040503050406030204" pitchFamily="18" charset="0"/>
                      </a:rPr>
                      <m:t>Mpc</m:t>
                    </m:r>
                  </m:oMath>
                </a14:m>
                <a:endParaRPr lang="fr-FR" dirty="0">
                  <a:solidFill>
                    <a:srgbClr val="0049C0"/>
                  </a:solidFill>
                </a:endParaRPr>
              </a:p>
              <a:p>
                <a:endParaRPr lang="fr-FR" dirty="0">
                  <a:solidFill>
                    <a:srgbClr val="0049C0"/>
                  </a:solidFill>
                </a:endParaRPr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13B97F2-BEBE-7644-BB35-4EAF007D91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1013" y="4403728"/>
                <a:ext cx="2927404" cy="923330"/>
              </a:xfrm>
              <a:prstGeom prst="rect">
                <a:avLst/>
              </a:prstGeom>
              <a:blipFill>
                <a:blip r:embed="rId6"/>
                <a:stretch>
                  <a:fillRect l="-2174" t="-2740" r="-43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DE370B22-613A-8F46-86AB-6163CFD38491}"/>
              </a:ext>
            </a:extLst>
          </p:cNvPr>
          <p:cNvSpPr txBox="1"/>
          <p:nvPr/>
        </p:nvSpPr>
        <p:spPr>
          <a:xfrm>
            <a:off x="8513364" y="5452242"/>
            <a:ext cx="3441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HCD non masqués (17.2 – 22.5)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7A6CCADE-C653-D747-A693-6E5E8E21A85E}"/>
                  </a:ext>
                </a:extLst>
              </p:cNvPr>
              <p:cNvSpPr/>
              <p:nvPr/>
            </p:nvSpPr>
            <p:spPr>
              <a:xfrm>
                <a:off x="7912150" y="6130955"/>
                <a:ext cx="212744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𝐻𝐶𝐷</m:t>
                        </m:r>
                      </m:sub>
                    </m:sSub>
                    <m:r>
                      <a:rPr lang="en-US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=10 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m:rPr>
                        <m:sty m:val="p"/>
                      </m:rPr>
                      <a:rPr lang="en-US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Mpc</m:t>
                    </m:r>
                  </m:oMath>
                </a14:m>
                <a:r>
                  <a:rPr lang="fr-FR" dirty="0">
                    <a:solidFill>
                      <a:schemeClr val="accent2"/>
                    </a:solidFill>
                  </a:rPr>
                  <a:t> </a:t>
                </a:r>
                <a:endParaRPr lang="fr-FR" dirty="0"/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7A6CCADE-C653-D747-A693-6E5E8E21A85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2150" y="6130955"/>
                <a:ext cx="2127442" cy="369332"/>
              </a:xfrm>
              <a:prstGeom prst="rect">
                <a:avLst/>
              </a:prstGeom>
              <a:blipFill>
                <a:blip r:embed="rId9"/>
                <a:stretch>
                  <a:fillRect t="-6667" r="-592" b="-20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>
            <a:extLst>
              <a:ext uri="{FF2B5EF4-FFF2-40B4-BE49-F238E27FC236}">
                <a16:creationId xmlns:a16="http://schemas.microsoft.com/office/drawing/2014/main" id="{69ABF728-67A6-8C47-918A-CA7E37EED135}"/>
              </a:ext>
            </a:extLst>
          </p:cNvPr>
          <p:cNvSpPr txBox="1"/>
          <p:nvPr/>
        </p:nvSpPr>
        <p:spPr>
          <a:xfrm>
            <a:off x="335666" y="254643"/>
            <a:ext cx="54096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V. Etude des systématiques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0D194906-E688-4546-A468-D23D16A3C714}"/>
              </a:ext>
            </a:extLst>
          </p:cNvPr>
          <p:cNvSpPr/>
          <p:nvPr/>
        </p:nvSpPr>
        <p:spPr>
          <a:xfrm>
            <a:off x="-238755" y="-167833"/>
            <a:ext cx="6334756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2096859-558E-B844-AAC7-E21A6EBD5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50</a:t>
            </a:fld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53C6B8C-0E03-B847-BC0F-E467C0854286}"/>
              </a:ext>
            </a:extLst>
          </p:cNvPr>
          <p:cNvGrpSpPr/>
          <p:nvPr/>
        </p:nvGrpSpPr>
        <p:grpSpPr>
          <a:xfrm>
            <a:off x="6353498" y="48333"/>
            <a:ext cx="5758634" cy="3296555"/>
            <a:chOff x="6353498" y="48333"/>
            <a:chExt cx="5758634" cy="3296555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9810973D-D110-A547-A5B7-07CDA5BDA04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465806" y="48333"/>
              <a:ext cx="4646326" cy="3296555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645E1E2A-2F1E-5C49-BB82-3AC131871DE2}"/>
                    </a:ext>
                  </a:extLst>
                </p:cNvPr>
                <p:cNvSpPr txBox="1"/>
                <p:nvPr/>
              </p:nvSpPr>
              <p:spPr>
                <a:xfrm>
                  <a:off x="10091109" y="254643"/>
                  <a:ext cx="148002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𝐻𝐼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=17.6</m:t>
                            </m:r>
                          </m:e>
                        </m:func>
                      </m:oMath>
                    </m:oMathPara>
                  </a14:m>
                  <a:endParaRPr lang="fr-FR" dirty="0">
                    <a:solidFill>
                      <a:srgbClr val="002060"/>
                    </a:solidFill>
                  </a:endParaRPr>
                </a:p>
              </p:txBody>
            </p:sp>
          </mc:Choice>
          <mc:Fallback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645E1E2A-2F1E-5C49-BB82-3AC131871DE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91109" y="254643"/>
                  <a:ext cx="1480021" cy="276999"/>
                </a:xfrm>
                <a:prstGeom prst="rect">
                  <a:avLst/>
                </a:prstGeom>
                <a:blipFill>
                  <a:blip r:embed="rId11"/>
                  <a:stretch>
                    <a:fillRect l="-4274" r="-1709" b="-30435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4CB86FCD-FAEE-2449-81FF-EE0713E37E0F}"/>
                    </a:ext>
                  </a:extLst>
                </p:cNvPr>
                <p:cNvSpPr txBox="1"/>
                <p:nvPr/>
              </p:nvSpPr>
              <p:spPr>
                <a:xfrm>
                  <a:off x="10632110" y="812793"/>
                  <a:ext cx="148002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</a:rPr>
                                  <m:t>𝐻𝐼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=18.2</m:t>
                            </m:r>
                          </m:e>
                        </m:func>
                      </m:oMath>
                    </m:oMathPara>
                  </a14:m>
                  <a:endParaRPr lang="fr-FR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4CB86FCD-FAEE-2449-81FF-EE0713E37E0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32110" y="812793"/>
                  <a:ext cx="1480021" cy="276999"/>
                </a:xfrm>
                <a:prstGeom prst="rect">
                  <a:avLst/>
                </a:prstGeom>
                <a:blipFill>
                  <a:blip r:embed="rId12"/>
                  <a:stretch>
                    <a:fillRect l="-4237" r="-1695" b="-30435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D3E21EC2-DCA8-AD4A-8F24-A10E5379DA8E}"/>
                    </a:ext>
                  </a:extLst>
                </p:cNvPr>
                <p:cNvSpPr txBox="1"/>
                <p:nvPr/>
              </p:nvSpPr>
              <p:spPr>
                <a:xfrm>
                  <a:off x="10390806" y="1426596"/>
                  <a:ext cx="148002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solidFill>
                                  <a:schemeClr val="accent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accent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𝐻𝐼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chemeClr val="accent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=18.8</m:t>
                            </m:r>
                          </m:e>
                        </m:func>
                      </m:oMath>
                    </m:oMathPara>
                  </a14:m>
                  <a:endParaRPr lang="fr-FR" dirty="0">
                    <a:solidFill>
                      <a:schemeClr val="accent2">
                        <a:lumMod val="50000"/>
                      </a:schemeClr>
                    </a:solidFill>
                  </a:endParaRPr>
                </a:p>
              </p:txBody>
            </p:sp>
          </mc:Choice>
          <mc:Fallback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D3E21EC2-DCA8-AD4A-8F24-A10E5379DA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90806" y="1426596"/>
                  <a:ext cx="1480021" cy="276999"/>
                </a:xfrm>
                <a:prstGeom prst="rect">
                  <a:avLst/>
                </a:prstGeom>
                <a:blipFill>
                  <a:blip r:embed="rId13"/>
                  <a:stretch>
                    <a:fillRect l="-4237" r="-1695" b="-34783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36355F88-DDD7-7949-A571-64AA40CC2108}"/>
                    </a:ext>
                  </a:extLst>
                </p:cNvPr>
                <p:cNvSpPr txBox="1"/>
                <p:nvPr/>
              </p:nvSpPr>
              <p:spPr>
                <a:xfrm>
                  <a:off x="9840006" y="1988441"/>
                  <a:ext cx="148002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3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3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3"/>
                                    </a:solidFill>
                                    <a:latin typeface="Cambria Math" panose="02040503050406030204" pitchFamily="18" charset="0"/>
                                  </a:rPr>
                                  <m:t>𝐻𝐼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=19.4</m:t>
                            </m:r>
                          </m:e>
                        </m:func>
                      </m:oMath>
                    </m:oMathPara>
                  </a14:m>
                  <a:endParaRPr lang="fr-FR" dirty="0">
                    <a:solidFill>
                      <a:schemeClr val="accent3"/>
                    </a:solidFill>
                  </a:endParaRPr>
                </a:p>
              </p:txBody>
            </p:sp>
          </mc:Choice>
          <mc:Fallback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36355F88-DDD7-7949-A571-64AA40CC210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40006" y="1988441"/>
                  <a:ext cx="1480021" cy="276999"/>
                </a:xfrm>
                <a:prstGeom prst="rect">
                  <a:avLst/>
                </a:prstGeom>
                <a:blipFill>
                  <a:blip r:embed="rId14"/>
                  <a:stretch>
                    <a:fillRect l="-4274" r="-2564" b="-36364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C476B260-F61F-BA43-BF6F-11BCDD5E6DFE}"/>
                    </a:ext>
                  </a:extLst>
                </p:cNvPr>
                <p:cNvSpPr txBox="1"/>
                <p:nvPr/>
              </p:nvSpPr>
              <p:spPr>
                <a:xfrm>
                  <a:off x="9087116" y="2680494"/>
                  <a:ext cx="130369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𝐻𝐼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=20</m:t>
                            </m:r>
                          </m:e>
                        </m:func>
                      </m:oMath>
                    </m:oMathPara>
                  </a14:m>
                  <a:endParaRPr lang="fr-FR" dirty="0">
                    <a:solidFill>
                      <a:srgbClr val="0070C0"/>
                    </a:solidFill>
                  </a:endParaRPr>
                </a:p>
              </p:txBody>
            </p:sp>
          </mc:Choice>
          <mc:Fallback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C476B260-F61F-BA43-BF6F-11BCDD5E6DF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87116" y="2680494"/>
                  <a:ext cx="1303690" cy="276999"/>
                </a:xfrm>
                <a:prstGeom prst="rect">
                  <a:avLst/>
                </a:prstGeom>
                <a:blipFill>
                  <a:blip r:embed="rId15"/>
                  <a:stretch>
                    <a:fillRect l="-5825" r="-2913" b="-30435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FD3FB61-9B85-8441-8993-C4CA9B57CF32}"/>
                </a:ext>
              </a:extLst>
            </p:cNvPr>
            <p:cNvSpPr txBox="1"/>
            <p:nvPr/>
          </p:nvSpPr>
          <p:spPr>
            <a:xfrm>
              <a:off x="6353498" y="443461"/>
              <a:ext cx="92711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C-G</a:t>
              </a:r>
            </a:p>
            <a:p>
              <a:r>
                <a:rPr lang="fr-FR" dirty="0"/>
                <a:t>Rogers </a:t>
              </a:r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DC203BFF-AA83-A449-998F-FE44788CF943}"/>
                </a:ext>
              </a:extLst>
            </p:cNvPr>
            <p:cNvCxnSpPr>
              <a:cxnSpLocks/>
            </p:cNvCxnSpPr>
            <p:nvPr/>
          </p:nvCxnSpPr>
          <p:spPr>
            <a:xfrm>
              <a:off x="7014258" y="637646"/>
              <a:ext cx="351322" cy="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6CC540FE-F904-444B-A436-4B4ED6EDF179}"/>
                </a:ext>
              </a:extLst>
            </p:cNvPr>
            <p:cNvCxnSpPr>
              <a:cxnSpLocks/>
            </p:cNvCxnSpPr>
            <p:nvPr/>
          </p:nvCxnSpPr>
          <p:spPr>
            <a:xfrm>
              <a:off x="7232404" y="912772"/>
              <a:ext cx="437023" cy="0"/>
            </a:xfrm>
            <a:prstGeom prst="line">
              <a:avLst/>
            </a:prstGeom>
            <a:ln w="2222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88680D30-DD37-864F-BF7C-EE46BB8C86F1}"/>
              </a:ext>
            </a:extLst>
          </p:cNvPr>
          <p:cNvSpPr/>
          <p:nvPr/>
        </p:nvSpPr>
        <p:spPr>
          <a:xfrm>
            <a:off x="7796158" y="2219803"/>
            <a:ext cx="884855" cy="7671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E3671C7B-A0AB-5B40-8CB1-B4B13094ADB0}"/>
              </a:ext>
            </a:extLst>
          </p:cNvPr>
          <p:cNvSpPr/>
          <p:nvPr/>
        </p:nvSpPr>
        <p:spPr>
          <a:xfrm>
            <a:off x="10834577" y="3562278"/>
            <a:ext cx="1143598" cy="5246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D0FD3FA-CDC5-5D45-ACB5-CF29E622EE66}"/>
                  </a:ext>
                </a:extLst>
              </p:cNvPr>
              <p:cNvSpPr txBox="1"/>
              <p:nvPr/>
            </p:nvSpPr>
            <p:spPr>
              <a:xfrm>
                <a:off x="7889889" y="2462237"/>
                <a:ext cx="73642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HCD</m:t>
                          </m:r>
                        </m:sub>
                      </m:sSub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D0FD3FA-CDC5-5D45-ACB5-CF29E622EE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9889" y="2462237"/>
                <a:ext cx="736420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C6639E40-A6F5-C547-A941-8996D675FF1E}"/>
              </a:ext>
            </a:extLst>
          </p:cNvPr>
          <p:cNvSpPr/>
          <p:nvPr/>
        </p:nvSpPr>
        <p:spPr>
          <a:xfrm>
            <a:off x="7889889" y="2462237"/>
            <a:ext cx="736420" cy="400110"/>
          </a:xfrm>
          <a:prstGeom prst="roundRect">
            <a:avLst>
              <a:gd name="adj" fmla="val 28667"/>
            </a:avLst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997251A-858C-2A4A-B5EA-9919A0B80C53}"/>
                  </a:ext>
                </a:extLst>
              </p:cNvPr>
              <p:cNvSpPr txBox="1"/>
              <p:nvPr/>
            </p:nvSpPr>
            <p:spPr>
              <a:xfrm>
                <a:off x="11119914" y="3667968"/>
                <a:ext cx="73642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HCD</m:t>
                          </m:r>
                        </m:sub>
                      </m:sSub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997251A-858C-2A4A-B5EA-9919A0B80C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19914" y="3667968"/>
                <a:ext cx="736420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9E90E713-9CE9-C940-996D-6A0D023CC594}"/>
              </a:ext>
            </a:extLst>
          </p:cNvPr>
          <p:cNvSpPr/>
          <p:nvPr/>
        </p:nvSpPr>
        <p:spPr>
          <a:xfrm>
            <a:off x="11119914" y="3667968"/>
            <a:ext cx="736420" cy="400110"/>
          </a:xfrm>
          <a:prstGeom prst="roundRect">
            <a:avLst>
              <a:gd name="adj" fmla="val 28667"/>
            </a:avLst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B252178-76CD-B84F-9989-3E530F5DF698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18259" y="2694276"/>
            <a:ext cx="3316428" cy="463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012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 animBg="1"/>
      <p:bldP spid="25" grpId="0"/>
      <p:bldP spid="26" grpId="0"/>
      <p:bldP spid="27" grpId="0"/>
      <p:bldP spid="39" grpId="0" animBg="1"/>
      <p:bldP spid="40" grpId="0" animBg="1"/>
      <p:bldP spid="40" grpId="1" animBg="1"/>
      <p:bldP spid="12" grpId="0"/>
      <p:bldP spid="41" grpId="0" animBg="1"/>
      <p:bldP spid="42" grpId="0"/>
      <p:bldP spid="43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1F9D2C58-1175-D34F-B449-C138538EEE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056" y="2960725"/>
            <a:ext cx="10525246" cy="3665216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0AD2BF19-E7B0-1B4C-9B04-C5EE13E15A4A}"/>
              </a:ext>
            </a:extLst>
          </p:cNvPr>
          <p:cNvSpPr txBox="1"/>
          <p:nvPr/>
        </p:nvSpPr>
        <p:spPr>
          <a:xfrm>
            <a:off x="335666" y="254643"/>
            <a:ext cx="54096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V. Etude des systématiques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ED1851F0-E3F0-634A-A571-B279F22A4E98}"/>
              </a:ext>
            </a:extLst>
          </p:cNvPr>
          <p:cNvSpPr/>
          <p:nvPr/>
        </p:nvSpPr>
        <p:spPr>
          <a:xfrm>
            <a:off x="-238755" y="-167833"/>
            <a:ext cx="6334756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06CD13-5BEB-3B49-8876-314587AFE82D}"/>
              </a:ext>
            </a:extLst>
          </p:cNvPr>
          <p:cNvSpPr txBox="1"/>
          <p:nvPr/>
        </p:nvSpPr>
        <p:spPr>
          <a:xfrm>
            <a:off x="335666" y="1556795"/>
            <a:ext cx="3184508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Modèle C-G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000" dirty="0">
              <a:solidFill>
                <a:schemeClr val="tx1"/>
              </a:solidFill>
            </a:endParaRPr>
          </a:p>
          <a:p>
            <a:pPr marL="342900" indent="-342900">
              <a:buFont typeface="Wingdings" pitchFamily="2" charset="2"/>
              <a:buChar char="à"/>
            </a:pPr>
            <a:endParaRPr lang="fr-FR" sz="2000" dirty="0">
              <a:sym typeface="Wingdings" pitchFamily="2" charset="2"/>
            </a:endParaRPr>
          </a:p>
          <a:p>
            <a:endParaRPr lang="fr-FR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D13F04-712F-6B4A-A2AB-823F1F46F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51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CBC1E97-128B-7B43-ADBF-E9376125181C}"/>
                  </a:ext>
                </a:extLst>
              </p:cNvPr>
              <p:cNvSpPr txBox="1"/>
              <p:nvPr/>
            </p:nvSpPr>
            <p:spPr>
              <a:xfrm>
                <a:off x="4325708" y="1581560"/>
                <a:ext cx="6724085" cy="19672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dirty="0">
                    <a:sym typeface="Wingdings" pitchFamily="2" charset="2"/>
                  </a:rPr>
                  <a:t> mesures avec et sans masquage compatibles</a:t>
                </a:r>
              </a:p>
              <a:p>
                <a:r>
                  <a:rPr lang="fr-FR" sz="2000" dirty="0">
                    <a:sym typeface="Wingdings" pitchFamily="2" charset="2"/>
                  </a:rPr>
                  <a:t> </a:t>
                </a:r>
                <a:r>
                  <a:rPr lang="fr-FR" sz="2000" dirty="0"/>
                  <a:t>meilleur accord pour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eff</m:t>
                        </m:r>
                        <m: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  </m:t>
                        </m:r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Lya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/>
                  <a:t> mais pas pour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Lya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fr-FR" sz="2000" dirty="0"/>
              </a:p>
              <a:p>
                <a:pPr marL="342900" indent="-342900">
                  <a:buFont typeface="Wingdings" pitchFamily="2" charset="2"/>
                  <a:buChar char="à"/>
                </a:pPr>
                <a:endParaRPr lang="fr-FR" sz="2000" dirty="0">
                  <a:sym typeface="Wingdings" pitchFamily="2" charset="2"/>
                </a:endParaRPr>
              </a:p>
              <a:p>
                <a:endParaRPr lang="fr-FR" sz="2000" dirty="0">
                  <a:sym typeface="Wingdings" pitchFamily="2" charset="2"/>
                </a:endParaRPr>
              </a:p>
              <a:p>
                <a:endParaRPr lang="fr-FR" sz="2000" dirty="0"/>
              </a:p>
              <a:p>
                <a:endParaRPr lang="fr-FR" sz="20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CBC1E97-128B-7B43-ADBF-E937612518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5708" y="1581560"/>
                <a:ext cx="6724085" cy="1967205"/>
              </a:xfrm>
              <a:prstGeom prst="rect">
                <a:avLst/>
              </a:prstGeom>
              <a:blipFill>
                <a:blip r:embed="rId3"/>
                <a:stretch>
                  <a:fillRect l="-943" t="-193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4" name="Picture 23">
            <a:extLst>
              <a:ext uri="{FF2B5EF4-FFF2-40B4-BE49-F238E27FC236}">
                <a16:creationId xmlns:a16="http://schemas.microsoft.com/office/drawing/2014/main" id="{709BC101-298B-4A45-B308-83DEAE09AB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056" y="2960726"/>
            <a:ext cx="10525246" cy="366521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822F3CFA-BF6E-1344-BBE2-51AB406F4380}"/>
                  </a:ext>
                </a:extLst>
              </p:cNvPr>
              <p:cNvSpPr/>
              <p:nvPr/>
            </p:nvSpPr>
            <p:spPr>
              <a:xfrm>
                <a:off x="4263873" y="5398292"/>
                <a:ext cx="1237262" cy="4282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sz="20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𝐞𝐟𝐟</m:t>
                        </m:r>
                        <m:r>
                          <a:rPr lang="en-US" sz="20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  </m:t>
                        </m:r>
                        <m:r>
                          <a:rPr lang="fr-FR" sz="20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𝐋𝐲</m:t>
                        </m:r>
                        <m:r>
                          <a:rPr lang="fr-FR" sz="20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⍺</m:t>
                        </m:r>
                      </m:sub>
                    </m:sSub>
                  </m:oMath>
                </a14:m>
                <a:r>
                  <a:rPr lang="fr-FR" sz="2000" b="1" dirty="0"/>
                  <a:t>|</a:t>
                </a:r>
              </a:p>
            </p:txBody>
          </p:sp>
        </mc:Choice>
        <mc:Fallback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822F3CFA-BF6E-1344-BBE2-51AB406F43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3873" y="5398292"/>
                <a:ext cx="1237262" cy="428259"/>
              </a:xfrm>
              <a:prstGeom prst="rect">
                <a:avLst/>
              </a:prstGeom>
              <a:blipFill>
                <a:blip r:embed="rId5"/>
                <a:stretch>
                  <a:fillRect l="-3093" t="-5714" r="-4124" b="-1714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42455C77-6D40-4F42-93B7-2570678CF6E7}"/>
                  </a:ext>
                </a:extLst>
              </p:cNvPr>
              <p:cNvSpPr/>
              <p:nvPr/>
            </p:nvSpPr>
            <p:spPr>
              <a:xfrm>
                <a:off x="9657261" y="3429000"/>
                <a:ext cx="759567" cy="4282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fr-FR" sz="2000" b="1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𝐋𝐲</m:t>
                          </m:r>
                          <m:r>
                            <a:rPr lang="fr-FR" sz="2000" b="1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⍺</m:t>
                          </m:r>
                        </m:sub>
                      </m:sSub>
                    </m:oMath>
                  </m:oMathPara>
                </a14:m>
                <a:endParaRPr lang="fr-FR" sz="2000" b="1" dirty="0"/>
              </a:p>
            </p:txBody>
          </p:sp>
        </mc:Choice>
        <mc:Fallback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42455C77-6D40-4F42-93B7-2570678CF6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7261" y="3429000"/>
                <a:ext cx="759567" cy="428259"/>
              </a:xfrm>
              <a:prstGeom prst="rect">
                <a:avLst/>
              </a:prstGeom>
              <a:blipFill>
                <a:blip r:embed="rId6"/>
                <a:stretch>
                  <a:fillRect b="-571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7550276F-4D77-DB43-B5B2-7ED4BCB43E60}"/>
              </a:ext>
            </a:extLst>
          </p:cNvPr>
          <p:cNvSpPr/>
          <p:nvPr/>
        </p:nvSpPr>
        <p:spPr>
          <a:xfrm>
            <a:off x="4263873" y="5426441"/>
            <a:ext cx="1237262" cy="400110"/>
          </a:xfrm>
          <a:prstGeom prst="roundRect">
            <a:avLst>
              <a:gd name="adj" fmla="val 28667"/>
            </a:avLst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5A860A33-5BDE-1E43-8D38-DE80FD54F3D6}"/>
              </a:ext>
            </a:extLst>
          </p:cNvPr>
          <p:cNvSpPr/>
          <p:nvPr/>
        </p:nvSpPr>
        <p:spPr>
          <a:xfrm>
            <a:off x="9657261" y="3457150"/>
            <a:ext cx="759567" cy="400110"/>
          </a:xfrm>
          <a:prstGeom prst="roundRect">
            <a:avLst>
              <a:gd name="adj" fmla="val 28667"/>
            </a:avLst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18967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78C53B2-04E7-E34D-A81A-0247F0DBBD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057" y="2960725"/>
            <a:ext cx="10525245" cy="36652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706CD13-5BEB-3B49-8876-314587AFE82D}"/>
              </a:ext>
            </a:extLst>
          </p:cNvPr>
          <p:cNvSpPr txBox="1"/>
          <p:nvPr/>
        </p:nvSpPr>
        <p:spPr>
          <a:xfrm>
            <a:off x="335666" y="1556795"/>
            <a:ext cx="5602147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Modèle C-G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000" dirty="0">
              <a:solidFill>
                <a:schemeClr val="tx1"/>
              </a:solidFill>
            </a:endParaRPr>
          </a:p>
          <a:p>
            <a:r>
              <a:rPr lang="fr-FR" dirty="0"/>
              <a:t>mesures des données </a:t>
            </a:r>
            <a:r>
              <a:rPr lang="fr-FR" dirty="0" err="1"/>
              <a:t>eBOSS</a:t>
            </a:r>
            <a:r>
              <a:rPr lang="fr-FR" dirty="0"/>
              <a:t> avec et sans masquage des HCD pas en accord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A216A2-3CBD-384E-9EDE-9C57382E3145}"/>
              </a:ext>
            </a:extLst>
          </p:cNvPr>
          <p:cNvSpPr txBox="1"/>
          <p:nvPr/>
        </p:nvSpPr>
        <p:spPr>
          <a:xfrm>
            <a:off x="6937830" y="2314392"/>
            <a:ext cx="44321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ym typeface="Wingdings" pitchFamily="2" charset="2"/>
              </a:rPr>
              <a:t> Effet inconnu dans les données pris en compte par le modèle des HCD ? </a:t>
            </a:r>
            <a:endParaRPr lang="fr-FR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F320C68-3967-A047-A276-CC05F5F9C295}"/>
              </a:ext>
            </a:extLst>
          </p:cNvPr>
          <p:cNvSpPr txBox="1"/>
          <p:nvPr/>
        </p:nvSpPr>
        <p:spPr>
          <a:xfrm>
            <a:off x="335666" y="254643"/>
            <a:ext cx="54096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V. Etude des systématiques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BEB08959-1581-D147-A10D-963C22FDDCB6}"/>
              </a:ext>
            </a:extLst>
          </p:cNvPr>
          <p:cNvSpPr/>
          <p:nvPr/>
        </p:nvSpPr>
        <p:spPr>
          <a:xfrm>
            <a:off x="-238755" y="-167833"/>
            <a:ext cx="6334756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07FDE02-E715-874E-B038-D5987C25B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52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E33951C-22C2-BE4A-AD24-80D23E75C7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059" y="2960724"/>
            <a:ext cx="10525244" cy="366521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2E5633BA-9EF8-3B4D-A1A3-863FC75E682C}"/>
                  </a:ext>
                </a:extLst>
              </p:cNvPr>
              <p:cNvSpPr/>
              <p:nvPr/>
            </p:nvSpPr>
            <p:spPr>
              <a:xfrm>
                <a:off x="4349210" y="5519057"/>
                <a:ext cx="1237262" cy="4282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sz="20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𝐞𝐟𝐟</m:t>
                        </m:r>
                        <m:r>
                          <a:rPr lang="en-US" sz="20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  </m:t>
                        </m:r>
                        <m:r>
                          <a:rPr lang="fr-FR" sz="20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𝐋𝐲</m:t>
                        </m:r>
                        <m:r>
                          <a:rPr lang="fr-FR" sz="20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⍺</m:t>
                        </m:r>
                      </m:sub>
                    </m:sSub>
                  </m:oMath>
                </a14:m>
                <a:r>
                  <a:rPr lang="fr-FR" sz="2000" b="1" dirty="0"/>
                  <a:t>|</a:t>
                </a:r>
              </a:p>
            </p:txBody>
          </p:sp>
        </mc:Choice>
        <mc:Fallback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2E5633BA-9EF8-3B4D-A1A3-863FC75E68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9210" y="5519057"/>
                <a:ext cx="1237262" cy="428259"/>
              </a:xfrm>
              <a:prstGeom prst="rect">
                <a:avLst/>
              </a:prstGeom>
              <a:blipFill>
                <a:blip r:embed="rId4"/>
                <a:stretch>
                  <a:fillRect l="-1010" t="-5882" r="-4040" b="-1764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6BF1863-9CD6-D748-9DE6-FCC98728A148}"/>
                  </a:ext>
                </a:extLst>
              </p:cNvPr>
              <p:cNvSpPr/>
              <p:nvPr/>
            </p:nvSpPr>
            <p:spPr>
              <a:xfrm>
                <a:off x="8561798" y="3785240"/>
                <a:ext cx="759567" cy="4282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fr-FR" sz="2000" b="1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𝐋𝐲</m:t>
                          </m:r>
                          <m:r>
                            <a:rPr lang="fr-FR" sz="2000" b="1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⍺</m:t>
                          </m:r>
                        </m:sub>
                      </m:sSub>
                    </m:oMath>
                  </m:oMathPara>
                </a14:m>
                <a:endParaRPr lang="fr-FR" sz="2000" b="1" dirty="0"/>
              </a:p>
            </p:txBody>
          </p:sp>
        </mc:Choice>
        <mc:Fallback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6BF1863-9CD6-D748-9DE6-FCC98728A1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1798" y="3785240"/>
                <a:ext cx="759567" cy="428259"/>
              </a:xfrm>
              <a:prstGeom prst="rect">
                <a:avLst/>
              </a:prstGeom>
              <a:blipFill>
                <a:blip r:embed="rId5"/>
                <a:stretch>
                  <a:fillRect b="-571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68538AF7-27C2-F245-9E8A-6E370934DB9C}"/>
              </a:ext>
            </a:extLst>
          </p:cNvPr>
          <p:cNvSpPr/>
          <p:nvPr/>
        </p:nvSpPr>
        <p:spPr>
          <a:xfrm>
            <a:off x="4349209" y="5547206"/>
            <a:ext cx="1237262" cy="400110"/>
          </a:xfrm>
          <a:prstGeom prst="roundRect">
            <a:avLst>
              <a:gd name="adj" fmla="val 28667"/>
            </a:avLst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2C371926-0523-3649-9E1C-4321553AE8AE}"/>
              </a:ext>
            </a:extLst>
          </p:cNvPr>
          <p:cNvSpPr/>
          <p:nvPr/>
        </p:nvSpPr>
        <p:spPr>
          <a:xfrm>
            <a:off x="8561797" y="3799314"/>
            <a:ext cx="759567" cy="400110"/>
          </a:xfrm>
          <a:prstGeom prst="roundRect">
            <a:avLst>
              <a:gd name="adj" fmla="val 28667"/>
            </a:avLst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60024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78C53B2-04E7-E34D-A81A-0247F0DBBD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057" y="2960725"/>
            <a:ext cx="10525245" cy="366521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F320C68-3967-A047-A276-CC05F5F9C295}"/>
              </a:ext>
            </a:extLst>
          </p:cNvPr>
          <p:cNvSpPr txBox="1"/>
          <p:nvPr/>
        </p:nvSpPr>
        <p:spPr>
          <a:xfrm>
            <a:off x="335666" y="254643"/>
            <a:ext cx="54096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V. Etude des systématiques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BEB08959-1581-D147-A10D-963C22FDDCB6}"/>
              </a:ext>
            </a:extLst>
          </p:cNvPr>
          <p:cNvSpPr/>
          <p:nvPr/>
        </p:nvSpPr>
        <p:spPr>
          <a:xfrm>
            <a:off x="-238755" y="-167833"/>
            <a:ext cx="6334756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07FDE02-E715-874E-B038-D5987C25B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53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E33951C-22C2-BE4A-AD24-80D23E75C7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059" y="2960724"/>
            <a:ext cx="10525244" cy="366521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2E5633BA-9EF8-3B4D-A1A3-863FC75E682C}"/>
                  </a:ext>
                </a:extLst>
              </p:cNvPr>
              <p:cNvSpPr/>
              <p:nvPr/>
            </p:nvSpPr>
            <p:spPr>
              <a:xfrm>
                <a:off x="4349210" y="5519057"/>
                <a:ext cx="1237262" cy="4282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sz="20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𝐞𝐟𝐟</m:t>
                        </m:r>
                        <m:r>
                          <a:rPr lang="en-US" sz="20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  </m:t>
                        </m:r>
                        <m:r>
                          <a:rPr lang="fr-FR" sz="20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𝐋𝐲</m:t>
                        </m:r>
                        <m:r>
                          <a:rPr lang="fr-FR" sz="20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⍺</m:t>
                        </m:r>
                      </m:sub>
                    </m:sSub>
                  </m:oMath>
                </a14:m>
                <a:r>
                  <a:rPr lang="fr-FR" sz="2000" b="1" dirty="0"/>
                  <a:t>|</a:t>
                </a:r>
              </a:p>
            </p:txBody>
          </p:sp>
        </mc:Choice>
        <mc:Fallback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2E5633BA-9EF8-3B4D-A1A3-863FC75E68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9210" y="5519057"/>
                <a:ext cx="1237262" cy="428259"/>
              </a:xfrm>
              <a:prstGeom prst="rect">
                <a:avLst/>
              </a:prstGeom>
              <a:blipFill>
                <a:blip r:embed="rId4"/>
                <a:stretch>
                  <a:fillRect l="-1010" t="-5882" r="-4040" b="-1764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6BF1863-9CD6-D748-9DE6-FCC98728A148}"/>
                  </a:ext>
                </a:extLst>
              </p:cNvPr>
              <p:cNvSpPr/>
              <p:nvPr/>
            </p:nvSpPr>
            <p:spPr>
              <a:xfrm>
                <a:off x="8561798" y="3785240"/>
                <a:ext cx="759567" cy="4282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fr-FR" sz="2000" b="1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𝐋𝐲</m:t>
                          </m:r>
                          <m:r>
                            <a:rPr lang="fr-FR" sz="2000" b="1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⍺</m:t>
                          </m:r>
                        </m:sub>
                      </m:sSub>
                    </m:oMath>
                  </m:oMathPara>
                </a14:m>
                <a:endParaRPr lang="fr-FR" sz="2000" b="1" dirty="0"/>
              </a:p>
            </p:txBody>
          </p:sp>
        </mc:Choice>
        <mc:Fallback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6BF1863-9CD6-D748-9DE6-FCC98728A1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1798" y="3785240"/>
                <a:ext cx="759567" cy="428259"/>
              </a:xfrm>
              <a:prstGeom prst="rect">
                <a:avLst/>
              </a:prstGeom>
              <a:blipFill>
                <a:blip r:embed="rId5"/>
                <a:stretch>
                  <a:fillRect b="-571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1560C4C5-C321-6C42-97F7-B36CC7F4A5EA}"/>
              </a:ext>
            </a:extLst>
          </p:cNvPr>
          <p:cNvSpPr txBox="1"/>
          <p:nvPr/>
        </p:nvSpPr>
        <p:spPr>
          <a:xfrm>
            <a:off x="335666" y="1556795"/>
            <a:ext cx="9730100" cy="1354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Modèle C-G</a:t>
            </a:r>
          </a:p>
          <a:p>
            <a:endParaRPr lang="fr-FR" sz="2000" dirty="0"/>
          </a:p>
          <a:p>
            <a:r>
              <a:rPr lang="fr-FR" sz="2000" dirty="0">
                <a:solidFill>
                  <a:schemeClr val="tx1"/>
                </a:solidFill>
              </a:rPr>
              <a:t>préférable de ne pas masquer les HCD :		</a:t>
            </a:r>
            <a:r>
              <a:rPr lang="fr-FR" sz="2000" dirty="0"/>
              <a:t>- paramètre Ly</a:t>
            </a:r>
            <a:r>
              <a:rPr lang="fr-FR" sz="2200" dirty="0"/>
              <a:t>⍺</a:t>
            </a:r>
            <a:r>
              <a:rPr lang="fr-FR" sz="2000" dirty="0"/>
              <a:t> et HCD moins corrélés</a:t>
            </a:r>
          </a:p>
          <a:p>
            <a:r>
              <a:rPr lang="fr-FR" sz="2000" dirty="0"/>
              <a:t>											- évite d’introduire des systématiques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343B3486-BD0C-3B41-8C33-5FE452FAB867}"/>
              </a:ext>
            </a:extLst>
          </p:cNvPr>
          <p:cNvSpPr/>
          <p:nvPr/>
        </p:nvSpPr>
        <p:spPr>
          <a:xfrm>
            <a:off x="4349209" y="5547206"/>
            <a:ext cx="1237262" cy="400110"/>
          </a:xfrm>
          <a:prstGeom prst="roundRect">
            <a:avLst>
              <a:gd name="adj" fmla="val 28667"/>
            </a:avLst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3DB1F4C4-664E-9C4B-BBDE-6C64F4886C18}"/>
              </a:ext>
            </a:extLst>
          </p:cNvPr>
          <p:cNvSpPr/>
          <p:nvPr/>
        </p:nvSpPr>
        <p:spPr>
          <a:xfrm>
            <a:off x="8561797" y="3799314"/>
            <a:ext cx="759567" cy="400110"/>
          </a:xfrm>
          <a:prstGeom prst="roundRect">
            <a:avLst>
              <a:gd name="adj" fmla="val 28667"/>
            </a:avLst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76723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70CB6A8-03C9-4940-A71C-18B038A326E2}"/>
              </a:ext>
            </a:extLst>
          </p:cNvPr>
          <p:cNvSpPr txBox="1"/>
          <p:nvPr/>
        </p:nvSpPr>
        <p:spPr>
          <a:xfrm>
            <a:off x="335666" y="254643"/>
            <a:ext cx="24320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Conclusions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722A5CC-808F-754F-A6A5-39EC23B5648D}"/>
              </a:ext>
            </a:extLst>
          </p:cNvPr>
          <p:cNvSpPr/>
          <p:nvPr/>
        </p:nvSpPr>
        <p:spPr>
          <a:xfrm>
            <a:off x="-238755" y="-167833"/>
            <a:ext cx="3307776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E9F1226-E9E6-8741-B3AD-9AE462A44930}"/>
                  </a:ext>
                </a:extLst>
              </p:cNvPr>
              <p:cNvSpPr txBox="1"/>
              <p:nvPr/>
            </p:nvSpPr>
            <p:spPr>
              <a:xfrm>
                <a:off x="1041991" y="1552353"/>
                <a:ext cx="8144794" cy="47987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000" dirty="0"/>
                  <a:t>Réalisation et production de </a:t>
                </a:r>
                <a:r>
                  <a:rPr lang="fr-FR" sz="2000" dirty="0">
                    <a:solidFill>
                      <a:schemeClr val="accent4"/>
                    </a:solidFill>
                  </a:rPr>
                  <a:t>mocks</a:t>
                </a:r>
                <a:r>
                  <a:rPr lang="fr-FR" sz="2000" dirty="0"/>
                  <a:t> utilisés par </a:t>
                </a:r>
                <a:r>
                  <a:rPr lang="fr-FR" sz="2000" dirty="0" err="1"/>
                  <a:t>eBOSS</a:t>
                </a:r>
                <a:r>
                  <a:rPr lang="fr-FR" sz="2000" dirty="0"/>
                  <a:t> et DESI :</a:t>
                </a:r>
              </a:p>
              <a:p>
                <a:r>
                  <a:rPr lang="fr-FR" sz="2000" dirty="0"/>
                  <a:t>	- corrélations satisfaisantes :</a:t>
                </a:r>
              </a:p>
              <a:p>
                <a:r>
                  <a:rPr lang="fr-FR" sz="2000" dirty="0"/>
                  <a:t>			Ly</a:t>
                </a:r>
                <a:r>
                  <a:rPr lang="fr-FR" sz="2200" dirty="0"/>
                  <a:t>⍺ x </a:t>
                </a:r>
                <a:r>
                  <a:rPr lang="fr-FR" sz="2000" dirty="0"/>
                  <a:t>Ly</a:t>
                </a:r>
                <a:r>
                  <a:rPr lang="fr-FR" sz="2200" dirty="0"/>
                  <a:t>⍺, </a:t>
                </a:r>
                <a:r>
                  <a:rPr lang="fr-FR" sz="2000" dirty="0"/>
                  <a:t>Ly</a:t>
                </a:r>
                <a:r>
                  <a:rPr lang="fr-FR" sz="2200" dirty="0"/>
                  <a:t>⍺ </a:t>
                </a:r>
                <a:r>
                  <a:rPr lang="fr-FR" sz="2000" dirty="0"/>
                  <a:t>x QSO, QSO x QSO, HCD x HCD 	</a:t>
                </a:r>
              </a:p>
              <a:p>
                <a:r>
                  <a:rPr lang="fr-FR" sz="2000" dirty="0"/>
                  <a:t>	- procédure d’ajustement efficace : </a:t>
                </a:r>
              </a:p>
              <a:p>
                <a:r>
                  <a:rPr lang="fr-FR" sz="2000" dirty="0"/>
                  <a:t>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Lya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/>
                  <a:t>,</a:t>
                </a:r>
                <a:r>
                  <a:rPr lang="en-US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Lya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/>
                  <a:t>, </a:t>
                </a:r>
                <a14:m>
                  <m:oMath xmlns:m="http://schemas.openxmlformats.org/officeDocument/2006/math">
                    <m: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F</m:t>
                    </m:r>
                    <m: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fr-FR" sz="2000" dirty="0"/>
                  <a:t> 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</m:t>
                        </m:r>
                      </m:e>
                      <m:sup>
                        <m: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/>
                  <a:t> </a:t>
                </a:r>
              </a:p>
              <a:p>
                <a:r>
                  <a:rPr lang="fr-FR" sz="2000" dirty="0"/>
                  <a:t>	- fonctions de corrélation prédictibles</a:t>
                </a:r>
              </a:p>
              <a:p>
                <a:endParaRPr lang="fr-FR" sz="2000" dirty="0"/>
              </a:p>
              <a:p>
                <a:endParaRPr lang="fr-FR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000" dirty="0"/>
                  <a:t>Etude des </a:t>
                </a:r>
                <a:r>
                  <a:rPr lang="fr-FR" sz="2000" dirty="0">
                    <a:solidFill>
                      <a:schemeClr val="accent4"/>
                    </a:solidFill>
                  </a:rPr>
                  <a:t>systématiques</a:t>
                </a:r>
                <a:r>
                  <a:rPr lang="fr-FR" sz="2000" dirty="0"/>
                  <a:t> sur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eff</m:t>
                        </m:r>
                        <m: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  </m:t>
                        </m:r>
                        <m:r>
                          <m:rPr>
                            <m:sty m:val="p"/>
                          </m:rP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Lya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/>
                  <a:t> 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Lya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/>
                  <a:t> :</a:t>
                </a:r>
              </a:p>
              <a:p>
                <a:r>
                  <a:rPr lang="fr-FR" sz="2000" dirty="0"/>
                  <a:t>	- distorsions pas complètement prises en compte</a:t>
                </a:r>
              </a:p>
              <a:p>
                <a:r>
                  <a:rPr lang="fr-FR" sz="2000" dirty="0"/>
                  <a:t>	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i="0">
                            <a:latin typeface="Cambria Math" panose="02040503050406030204" pitchFamily="18" charset="0"/>
                          </a:rPr>
                          <m:t>HCD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=10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Mpc</m:t>
                    </m:r>
                  </m:oMath>
                </a14:m>
                <a:r>
                  <a:rPr lang="fr-FR" sz="2000" dirty="0"/>
                  <a:t> trop grand,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HCD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2.8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Mpc</m:t>
                    </m:r>
                  </m:oMath>
                </a14:m>
                <a:r>
                  <a:rPr lang="fr-FR" sz="2000" dirty="0"/>
                  <a:t> mieux adapté</a:t>
                </a:r>
              </a:p>
              <a:p>
                <a:r>
                  <a:rPr lang="fr-FR" sz="2000" dirty="0"/>
                  <a:t>	- modèle C-G (no </a:t>
                </a:r>
                <a:r>
                  <a:rPr lang="fr-FR" sz="2000" dirty="0" err="1"/>
                  <a:t>mask</a:t>
                </a:r>
                <a:r>
                  <a:rPr lang="fr-FR" sz="2000" dirty="0"/>
                  <a:t>) mieux adapté</a:t>
                </a:r>
              </a:p>
              <a:p>
                <a:endParaRPr lang="fr-FR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000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E9F1226-E9E6-8741-B3AD-9AE462A449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1991" y="1552353"/>
                <a:ext cx="8144794" cy="4798750"/>
              </a:xfrm>
              <a:prstGeom prst="rect">
                <a:avLst/>
              </a:prstGeom>
              <a:blipFill>
                <a:blip r:embed="rId2"/>
                <a:stretch>
                  <a:fillRect l="-467" t="-52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B28C60F-4B1B-014E-A95B-23739572E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247806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70CB6A8-03C9-4940-A71C-18B038A326E2}"/>
              </a:ext>
            </a:extLst>
          </p:cNvPr>
          <p:cNvSpPr txBox="1"/>
          <p:nvPr/>
        </p:nvSpPr>
        <p:spPr>
          <a:xfrm>
            <a:off x="335666" y="254643"/>
            <a:ext cx="38106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Perspectives : DESI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722A5CC-808F-754F-A6A5-39EC23B5648D}"/>
              </a:ext>
            </a:extLst>
          </p:cNvPr>
          <p:cNvSpPr/>
          <p:nvPr/>
        </p:nvSpPr>
        <p:spPr>
          <a:xfrm>
            <a:off x="-238755" y="-167833"/>
            <a:ext cx="4636584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E9F1226-E9E6-8741-B3AD-9AE462A44930}"/>
                  </a:ext>
                </a:extLst>
              </p:cNvPr>
              <p:cNvSpPr txBox="1"/>
              <p:nvPr/>
            </p:nvSpPr>
            <p:spPr>
              <a:xfrm>
                <a:off x="1041991" y="1552353"/>
                <a:ext cx="9675628" cy="49834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200" b="1" dirty="0"/>
                  <a:t>Améliorations de l’analyse pour DESI :</a:t>
                </a:r>
              </a:p>
              <a:p>
                <a:endParaRPr lang="fr-FR" sz="22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000" dirty="0"/>
                  <a:t>Résoudre les problèmes de la matrice de distorsion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000" dirty="0"/>
                  <a:t>Mieux comprendre la modélisation des HCD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000" dirty="0"/>
                  <a:t>Comprendre les différences de mesure entre (Ly</a:t>
                </a:r>
                <a:r>
                  <a:rPr lang="fr-FR" sz="2200" dirty="0"/>
                  <a:t>⍺ x </a:t>
                </a:r>
                <a:r>
                  <a:rPr lang="fr-FR" sz="2000" dirty="0"/>
                  <a:t>Ly</a:t>
                </a:r>
                <a:r>
                  <a:rPr lang="fr-FR" sz="2200" dirty="0"/>
                  <a:t>⍺) et (</a:t>
                </a:r>
                <a:r>
                  <a:rPr lang="fr-FR" sz="2000" dirty="0"/>
                  <a:t>Ly</a:t>
                </a:r>
                <a:r>
                  <a:rPr lang="fr-FR" sz="2200" dirty="0"/>
                  <a:t>⍺ </a:t>
                </a:r>
                <a:r>
                  <a:rPr lang="fr-FR" sz="2000" dirty="0"/>
                  <a:t>x QSO)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000" dirty="0"/>
                  <a:t>Comprendre les différences de mesure entre les </a:t>
                </a:r>
                <a:r>
                  <a:rPr lang="fr-FR" sz="2000" dirty="0" err="1"/>
                  <a:t>bins</a:t>
                </a:r>
                <a:r>
                  <a:rPr lang="fr-FR" sz="2000" dirty="0"/>
                  <a:t> en z et les </a:t>
                </a:r>
                <a:r>
                  <a:rPr lang="fr-FR" sz="2000" dirty="0" err="1"/>
                  <a:t>coadd</a:t>
                </a:r>
                <a:endParaRPr lang="fr-FR" sz="2000" dirty="0"/>
              </a:p>
              <a:p>
                <a:endParaRPr lang="fr-FR" sz="2000" dirty="0"/>
              </a:p>
              <a:p>
                <a:endParaRPr lang="fr-FR" sz="2000" dirty="0"/>
              </a:p>
              <a:p>
                <a:r>
                  <a:rPr lang="fr-FR" sz="2200" b="1" dirty="0"/>
                  <a:t>Les mocks :</a:t>
                </a:r>
              </a:p>
              <a:p>
                <a:endParaRPr lang="fr-FR" sz="22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000" dirty="0"/>
                  <a:t>mocks prêts pour les analyses BAO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000" dirty="0"/>
                  <a:t>si analyse mieux comprise :</a:t>
                </a:r>
              </a:p>
              <a:p>
                <a:pPr lvl="1"/>
                <a:r>
                  <a:rPr lang="fr-FR" sz="2000" dirty="0"/>
                  <a:t>	</a:t>
                </a:r>
                <a:r>
                  <a:rPr lang="fr-FR" sz="2000" dirty="0">
                    <a:sym typeface="Wingdings" pitchFamily="2" charset="2"/>
                  </a:rPr>
                  <a:t> mesure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Lya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/>
                  <a:t>,</a:t>
                </a:r>
                <a:r>
                  <a:rPr lang="en-US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Lya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</m:t>
                    </m:r>
                  </m:oMath>
                </a14:m>
                <a:endParaRPr lang="fr-FR" sz="2000" dirty="0"/>
              </a:p>
              <a:p>
                <a:pPr lvl="1"/>
                <a:r>
                  <a:rPr lang="fr-FR" sz="2000" dirty="0"/>
                  <a:t>	</a:t>
                </a:r>
                <a:r>
                  <a:rPr lang="fr-FR" sz="2000" dirty="0">
                    <a:sym typeface="Wingdings" pitchFamily="2" charset="2"/>
                  </a:rPr>
                  <a:t> analyse RSD avec </a:t>
                </a:r>
                <a:r>
                  <a:rPr lang="fr-FR" sz="2000" dirty="0"/>
                  <a:t>(Ly</a:t>
                </a:r>
                <a:r>
                  <a:rPr lang="fr-FR" sz="2400" dirty="0"/>
                  <a:t>⍺</a:t>
                </a:r>
                <a:r>
                  <a:rPr lang="fr-FR" sz="2000" dirty="0"/>
                  <a:t> x Ly</a:t>
                </a:r>
                <a:r>
                  <a:rPr lang="fr-FR" sz="2400" dirty="0"/>
                  <a:t>⍺</a:t>
                </a:r>
                <a:r>
                  <a:rPr lang="fr-FR" sz="2000" dirty="0"/>
                  <a:t>) + (Ly</a:t>
                </a:r>
                <a:r>
                  <a:rPr lang="fr-FR" sz="2400" dirty="0"/>
                  <a:t>⍺</a:t>
                </a:r>
                <a:r>
                  <a:rPr lang="fr-FR" sz="2000" dirty="0"/>
                  <a:t> x QSO)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200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E9F1226-E9E6-8741-B3AD-9AE462A449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1991" y="1552353"/>
                <a:ext cx="9675628" cy="4983416"/>
              </a:xfrm>
              <a:prstGeom prst="rect">
                <a:avLst/>
              </a:prstGeom>
              <a:blipFill>
                <a:blip r:embed="rId2"/>
                <a:stretch>
                  <a:fillRect l="-786" t="-50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937443-92F3-4E42-B019-62B30A9BF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407670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F65FF4-59E4-FC44-83F3-CBAF5045F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SPARES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AB1B14-1B71-8F4B-AE3C-2C9297D79F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65068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1143F63-054D-DE4F-B3AA-5BD91E68C4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937" y="1990845"/>
            <a:ext cx="6299000" cy="458640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19E4183-B0F7-0B47-B6B7-BDF64882977A}"/>
              </a:ext>
            </a:extLst>
          </p:cNvPr>
          <p:cNvSpPr txBox="1"/>
          <p:nvPr/>
        </p:nvSpPr>
        <p:spPr>
          <a:xfrm>
            <a:off x="587937" y="1354238"/>
            <a:ext cx="1566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DR12 mocks 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9BAB291-5708-414F-8932-AB21DED58994}"/>
                  </a:ext>
                </a:extLst>
              </p:cNvPr>
              <p:cNvSpPr txBox="1"/>
              <p:nvPr/>
            </p:nvSpPr>
            <p:spPr>
              <a:xfrm>
                <a:off x="2714635" y="1503381"/>
                <a:ext cx="2127442" cy="4403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𝑚𝑒𝑡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𝐿𝑦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sub>
                    </m:sSub>
                  </m:oMath>
                </a14:m>
                <a:r>
                  <a:rPr lang="fr-FR" sz="2000" dirty="0"/>
                  <a:t>,</a:t>
                </a:r>
                <a:r>
                  <a:rPr lang="en-US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𝐿𝑦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fr-FR" sz="2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9BAB291-5708-414F-8932-AB21DED589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4635" y="1503381"/>
                <a:ext cx="2127442" cy="440377"/>
              </a:xfrm>
              <a:prstGeom prst="rect">
                <a:avLst/>
              </a:prstGeom>
              <a:blipFill>
                <a:blip r:embed="rId3"/>
                <a:stretch>
                  <a:fillRect t="-2778" b="-1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4AB4AB3D-95E9-5640-B32F-CFF215296DF2}"/>
              </a:ext>
            </a:extLst>
          </p:cNvPr>
          <p:cNvSpPr txBox="1"/>
          <p:nvPr/>
        </p:nvSpPr>
        <p:spPr>
          <a:xfrm>
            <a:off x="7349924" y="1354238"/>
            <a:ext cx="413216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Saclay mocks + </a:t>
            </a:r>
            <a:r>
              <a:rPr lang="fr-FR" dirty="0" err="1"/>
              <a:t>quickquasars</a:t>
            </a:r>
            <a:r>
              <a:rPr lang="fr-FR" dirty="0"/>
              <a:t> :</a:t>
            </a:r>
          </a:p>
          <a:p>
            <a:r>
              <a:rPr lang="fr-FR" dirty="0"/>
              <a:t> 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>
                <a:sym typeface="Wingdings" pitchFamily="2" charset="2"/>
              </a:rPr>
              <a:t> Corrélations (met x met) moins importantes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EF5B02D-BA9B-8A43-B107-156A2A4EACF9}"/>
                  </a:ext>
                </a:extLst>
              </p:cNvPr>
              <p:cNvSpPr txBox="1"/>
              <p:nvPr/>
            </p:nvSpPr>
            <p:spPr>
              <a:xfrm>
                <a:off x="7697166" y="2023718"/>
                <a:ext cx="1553309" cy="4242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𝑚𝑒𝑡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𝐿𝑦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</m:oMath>
                  </m:oMathPara>
                </a14:m>
                <a:endParaRPr lang="fr-FR" sz="20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EF5B02D-BA9B-8A43-B107-156A2A4EAC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7166" y="2023718"/>
                <a:ext cx="1553309" cy="424283"/>
              </a:xfrm>
              <a:prstGeom prst="rect">
                <a:avLst/>
              </a:prstGeom>
              <a:blipFill>
                <a:blip r:embed="rId4"/>
                <a:stretch>
                  <a:fillRect b="-571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384F34D0-0A19-694A-B9E7-30FAD91B3FC9}"/>
              </a:ext>
            </a:extLst>
          </p:cNvPr>
          <p:cNvSpPr txBox="1"/>
          <p:nvPr/>
        </p:nvSpPr>
        <p:spPr>
          <a:xfrm>
            <a:off x="335666" y="254643"/>
            <a:ext cx="45512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Métaux dans les mocks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8D29B2EC-8F86-3F44-8D7D-485DD5AC341F}"/>
              </a:ext>
            </a:extLst>
          </p:cNvPr>
          <p:cNvSpPr/>
          <p:nvPr/>
        </p:nvSpPr>
        <p:spPr>
          <a:xfrm>
            <a:off x="-238755" y="-167833"/>
            <a:ext cx="5470512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88270E6-06DA-4946-B890-D94F135DA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756454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384F34D0-0A19-694A-B9E7-30FAD91B3FC9}"/>
              </a:ext>
            </a:extLst>
          </p:cNvPr>
          <p:cNvSpPr txBox="1"/>
          <p:nvPr/>
        </p:nvSpPr>
        <p:spPr>
          <a:xfrm>
            <a:off x="335666" y="254643"/>
            <a:ext cx="33273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Analyse RSD Ly</a:t>
            </a:r>
            <a:r>
              <a:rPr lang="fr-FR" sz="3600" b="1" dirty="0">
                <a:solidFill>
                  <a:schemeClr val="accent4"/>
                </a:solidFill>
              </a:rPr>
              <a:t>⍺</a:t>
            </a:r>
            <a:endParaRPr lang="fr-FR" sz="3200" b="1" dirty="0">
              <a:solidFill>
                <a:schemeClr val="accent4"/>
              </a:solidFill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8D29B2EC-8F86-3F44-8D7D-485DD5AC341F}"/>
              </a:ext>
            </a:extLst>
          </p:cNvPr>
          <p:cNvSpPr/>
          <p:nvPr/>
        </p:nvSpPr>
        <p:spPr>
          <a:xfrm>
            <a:off x="-238755" y="-167833"/>
            <a:ext cx="4103184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88270E6-06DA-4946-B890-D94F135DA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58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99D655-D4FC-5448-A56C-D90517A007B8}"/>
              </a:ext>
            </a:extLst>
          </p:cNvPr>
          <p:cNvSpPr txBox="1"/>
          <p:nvPr/>
        </p:nvSpPr>
        <p:spPr>
          <a:xfrm>
            <a:off x="1221589" y="1524585"/>
            <a:ext cx="580344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Mesure et modélisation des corrélation : </a:t>
            </a:r>
          </a:p>
          <a:p>
            <a:r>
              <a:rPr lang="fr-FR" sz="2000" dirty="0"/>
              <a:t>						(Ly⍺ x Ly⍺) + (Ly⍺ x QSO)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F593D72-4A71-9A4E-96F8-A73452692474}"/>
                  </a:ext>
                </a:extLst>
              </p:cNvPr>
              <p:cNvSpPr txBox="1"/>
              <p:nvPr/>
            </p:nvSpPr>
            <p:spPr>
              <a:xfrm>
                <a:off x="3380663" y="3231574"/>
                <a:ext cx="1180451" cy="3948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Lya</m:t>
                        </m:r>
                      </m:sub>
                    </m:sSub>
                  </m:oMath>
                </a14:m>
                <a:r>
                  <a:rPr lang="fr-FR" dirty="0"/>
                  <a:t>,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Lya</m:t>
                        </m:r>
                      </m:sub>
                    </m:sSub>
                  </m:oMath>
                </a14:m>
                <a:endParaRPr lang="fr-FR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F593D72-4A71-9A4E-96F8-A734526924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0663" y="3231574"/>
                <a:ext cx="1180451" cy="394852"/>
              </a:xfrm>
              <a:prstGeom prst="rect">
                <a:avLst/>
              </a:prstGeom>
              <a:blipFill>
                <a:blip r:embed="rId2"/>
                <a:stretch>
                  <a:fillRect t="-3030" b="-1212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E2349B9-1C88-FA4E-B5BE-763082F3C718}"/>
                  </a:ext>
                </a:extLst>
              </p:cNvPr>
              <p:cNvSpPr/>
              <p:nvPr/>
            </p:nvSpPr>
            <p:spPr>
              <a:xfrm>
                <a:off x="5704980" y="3585288"/>
                <a:ext cx="5502147" cy="3900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QSO</m:t>
                        </m:r>
                      </m:sub>
                    </m:sSub>
                  </m:oMath>
                </a14:m>
                <a:r>
                  <a:rPr lang="fr-FR" dirty="0"/>
                  <a:t>,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QSO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dirty="0"/>
                  <a:t>  </a:t>
                </a:r>
                <a:r>
                  <a:rPr lang="fr-FR" dirty="0">
                    <a:sym typeface="Wingdings" pitchFamily="2" charset="2"/>
                  </a:rPr>
                  <a:t>   taux de croissance des structures :</a:t>
                </a:r>
                <a:endParaRPr lang="fr-FR" dirty="0"/>
              </a:p>
            </p:txBody>
          </p:sp>
        </mc:Choice>
        <mc:Fallback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E2349B9-1C88-FA4E-B5BE-763082F3C7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4980" y="3585288"/>
                <a:ext cx="5502147" cy="390043"/>
              </a:xfrm>
              <a:prstGeom prst="rect">
                <a:avLst/>
              </a:prstGeom>
              <a:blipFill>
                <a:blip r:embed="rId3"/>
                <a:stretch>
                  <a:fillRect t="-3125" b="-1562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37F2935-9C1A-7F48-8954-E892270B8789}"/>
              </a:ext>
            </a:extLst>
          </p:cNvPr>
          <p:cNvCxnSpPr/>
          <p:nvPr/>
        </p:nvCxnSpPr>
        <p:spPr>
          <a:xfrm flipH="1">
            <a:off x="4123313" y="2329543"/>
            <a:ext cx="437801" cy="80554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DC04562-90A7-DE4D-A886-BC704A1F5D81}"/>
                  </a:ext>
                </a:extLst>
              </p:cNvPr>
              <p:cNvSpPr txBox="1"/>
              <p:nvPr/>
            </p:nvSpPr>
            <p:spPr>
              <a:xfrm>
                <a:off x="5728151" y="3231574"/>
                <a:ext cx="1180451" cy="3948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Lya</m:t>
                        </m:r>
                      </m:sub>
                    </m:sSub>
                  </m:oMath>
                </a14:m>
                <a:r>
                  <a:rPr lang="fr-FR" dirty="0"/>
                  <a:t>,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Lya</m:t>
                        </m:r>
                      </m:sub>
                    </m:sSub>
                  </m:oMath>
                </a14:m>
                <a:endParaRPr lang="fr-FR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DC04562-90A7-DE4D-A886-BC704A1F5D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8151" y="3231574"/>
                <a:ext cx="1180451" cy="394852"/>
              </a:xfrm>
              <a:prstGeom prst="rect">
                <a:avLst/>
              </a:prstGeom>
              <a:blipFill>
                <a:blip r:embed="rId4"/>
                <a:stretch>
                  <a:fillRect t="-3030" b="-1212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9F23CA9-853F-BB40-B041-5007BC06C8BD}"/>
              </a:ext>
            </a:extLst>
          </p:cNvPr>
          <p:cNvCxnSpPr>
            <a:cxnSpLocks/>
            <a:endCxn id="15" idx="0"/>
          </p:cNvCxnSpPr>
          <p:nvPr/>
        </p:nvCxnSpPr>
        <p:spPr>
          <a:xfrm>
            <a:off x="6204857" y="2329543"/>
            <a:ext cx="113520" cy="90203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16EA3B83-AD6D-4148-9556-C7CB8553B217}"/>
                  </a:ext>
                </a:extLst>
              </p:cNvPr>
              <p:cNvSpPr/>
              <p:nvPr/>
            </p:nvSpPr>
            <p:spPr>
              <a:xfrm>
                <a:off x="8352660" y="4057823"/>
                <a:ext cx="1900520" cy="3900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QSO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QSO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16EA3B83-AD6D-4148-9556-C7CB8553B2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2660" y="4057823"/>
                <a:ext cx="1900520" cy="390043"/>
              </a:xfrm>
              <a:prstGeom prst="rect">
                <a:avLst/>
              </a:prstGeom>
              <a:blipFill>
                <a:blip r:embed="rId5"/>
                <a:stretch>
                  <a:fillRect b="-967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5711562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384F34D0-0A19-694A-B9E7-30FAD91B3FC9}"/>
              </a:ext>
            </a:extLst>
          </p:cNvPr>
          <p:cNvSpPr txBox="1"/>
          <p:nvPr/>
        </p:nvSpPr>
        <p:spPr>
          <a:xfrm>
            <a:off x="335666" y="254643"/>
            <a:ext cx="51491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Redshift </a:t>
            </a:r>
            <a:r>
              <a:rPr lang="fr-FR" sz="3200" b="1" dirty="0" err="1">
                <a:solidFill>
                  <a:schemeClr val="accent4"/>
                </a:solidFill>
              </a:rPr>
              <a:t>space</a:t>
            </a:r>
            <a:r>
              <a:rPr lang="fr-FR" sz="3200" b="1" dirty="0">
                <a:solidFill>
                  <a:schemeClr val="accent4"/>
                </a:solidFill>
              </a:rPr>
              <a:t> distorsions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8D29B2EC-8F86-3F44-8D7D-485DD5AC341F}"/>
              </a:ext>
            </a:extLst>
          </p:cNvPr>
          <p:cNvSpPr/>
          <p:nvPr/>
        </p:nvSpPr>
        <p:spPr>
          <a:xfrm>
            <a:off x="-238756" y="-167833"/>
            <a:ext cx="5953755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88270E6-06DA-4946-B890-D94F135DA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59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56F1B7-4548-7344-8208-1EB12FDE487E}"/>
              </a:ext>
            </a:extLst>
          </p:cNvPr>
          <p:cNvSpPr txBox="1"/>
          <p:nvPr/>
        </p:nvSpPr>
        <p:spPr>
          <a:xfrm>
            <a:off x="5954485" y="1760080"/>
            <a:ext cx="527957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 err="1"/>
              <a:t>Finger</a:t>
            </a:r>
            <a:r>
              <a:rPr lang="fr-FR" sz="2000" dirty="0"/>
              <a:t> of </a:t>
            </a:r>
            <a:r>
              <a:rPr lang="fr-FR" sz="2000" dirty="0" err="1"/>
              <a:t>God</a:t>
            </a:r>
            <a:r>
              <a:rPr lang="fr-FR" sz="2000" dirty="0"/>
              <a:t> :</a:t>
            </a:r>
          </a:p>
          <a:p>
            <a:r>
              <a:rPr lang="fr-FR" sz="2000" dirty="0"/>
              <a:t>élongation le long de la ligne de visée</a:t>
            </a:r>
          </a:p>
          <a:p>
            <a:endParaRPr lang="fr-F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Kaiser</a:t>
            </a:r>
          </a:p>
          <a:p>
            <a:r>
              <a:rPr lang="fr-FR" sz="2000" dirty="0"/>
              <a:t>aplatissement le long de la ligne de visée</a:t>
            </a:r>
          </a:p>
          <a:p>
            <a:r>
              <a:rPr lang="fr-FR" sz="2000" dirty="0"/>
              <a:t>+ amplification de la puissance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9A01B4F-AF06-E240-A732-FD41095BDF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47" y="1212294"/>
            <a:ext cx="5149167" cy="221670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1B0DFB6D-BF89-484F-97B6-82F7F2022DAB}"/>
                  </a:ext>
                </a:extLst>
              </p:cNvPr>
              <p:cNvSpPr/>
              <p:nvPr/>
            </p:nvSpPr>
            <p:spPr>
              <a:xfrm>
                <a:off x="5484833" y="4112180"/>
                <a:ext cx="5500224" cy="80829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p>
                    </m:sSubSup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e>
                        </m:acc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1+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sSubSup>
                              <m:sSubSup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  <m:sup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mati</m:t>
                        </m:r>
                        <m: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è</m:t>
                        </m:r>
                        <m:r>
                          <m:rPr>
                            <m:sty m:val="p"/>
                          </m:rP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re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e>
                        </m:acc>
                      </m:e>
                    </m:d>
                  </m:oMath>
                </a14:m>
                <a:r>
                  <a:rPr lang="fr-FR" sz="2000" dirty="0"/>
                  <a:t> (Kaiser 1987)</a:t>
                </a:r>
              </a:p>
              <a:p>
                <a:endParaRPr lang="fr-FR" sz="2000" dirty="0"/>
              </a:p>
            </p:txBody>
          </p:sp>
        </mc:Choice>
        <mc:Fallback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1B0DFB6D-BF89-484F-97B6-82F7F2022D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4833" y="4112180"/>
                <a:ext cx="5500224" cy="808298"/>
              </a:xfrm>
              <a:prstGeom prst="rect">
                <a:avLst/>
              </a:prstGeom>
              <a:blipFill>
                <a:blip r:embed="rId3"/>
                <a:stretch>
                  <a:fillRect r="-46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C7B873DA-9F53-5645-9AB7-7FC8568084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093" y="3429000"/>
            <a:ext cx="3257825" cy="332195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EBD361A-D9AF-E441-8302-7C1D1A111B21}"/>
              </a:ext>
            </a:extLst>
          </p:cNvPr>
          <p:cNvSpPr txBox="1"/>
          <p:nvPr/>
        </p:nvSpPr>
        <p:spPr>
          <a:xfrm>
            <a:off x="3477013" y="6536937"/>
            <a:ext cx="15311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Hawkins et al. 2003</a:t>
            </a:r>
            <a:endParaRPr lang="fr-FR" sz="1200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6508B99-A13E-DA48-B7BF-2F0E1B3DF64C}"/>
              </a:ext>
            </a:extLst>
          </p:cNvPr>
          <p:cNvCxnSpPr/>
          <p:nvPr/>
        </p:nvCxnSpPr>
        <p:spPr>
          <a:xfrm flipV="1">
            <a:off x="4495800" y="3788229"/>
            <a:ext cx="0" cy="22968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1BCA7CB-44F5-9348-8EF6-26615F978349}"/>
                  </a:ext>
                </a:extLst>
              </p:cNvPr>
              <p:cNvSpPr txBox="1"/>
              <p:nvPr/>
            </p:nvSpPr>
            <p:spPr>
              <a:xfrm>
                <a:off x="4495800" y="4779675"/>
                <a:ext cx="452495" cy="4065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∥</m:t>
                          </m:r>
                        </m:sub>
                      </m:sSub>
                    </m:oMath>
                  </m:oMathPara>
                </a14:m>
                <a:endParaRPr lang="fr-FR" sz="2000" dirty="0"/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1BCA7CB-44F5-9348-8EF6-26615F9783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5800" y="4779675"/>
                <a:ext cx="452495" cy="406586"/>
              </a:xfrm>
              <a:prstGeom prst="rect">
                <a:avLst/>
              </a:prstGeom>
              <a:blipFill>
                <a:blip r:embed="rId5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46910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23C8624C-3CDF-0A42-8827-52755B349D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7906"/>
          <a:stretch/>
        </p:blipFill>
        <p:spPr>
          <a:xfrm>
            <a:off x="6494506" y="543745"/>
            <a:ext cx="5697494" cy="276133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5B98B7B1-26C0-6A41-9976-2897C14929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4424"/>
          <a:stretch/>
        </p:blipFill>
        <p:spPr>
          <a:xfrm>
            <a:off x="6489302" y="3305075"/>
            <a:ext cx="5702698" cy="306382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77BD73C8-2885-D848-BFED-9BEAE3E23D5B}"/>
                  </a:ext>
                </a:extLst>
              </p:cNvPr>
              <p:cNvSpPr txBox="1"/>
              <p:nvPr/>
            </p:nvSpPr>
            <p:spPr>
              <a:xfrm>
                <a:off x="567295" y="1428452"/>
                <a:ext cx="5726248" cy="37721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Fonction de corrélation de la matière</a:t>
                </a:r>
              </a:p>
              <a:p>
                <a:endParaRPr lang="fr-FR" sz="2000" dirty="0"/>
              </a:p>
              <a:p>
                <a:r>
                  <a:rPr lang="fr-FR" sz="2000" dirty="0"/>
                  <a:t>contraste de densité : 		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  <m:d>
                            <m:d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sz="2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</m:d>
                        </m:num>
                        <m:den>
                          <m:acc>
                            <m:accPr>
                              <m:chr m:val="̅"/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</m:e>
                          </m:acc>
                        </m:den>
                      </m:f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fr-FR" sz="2200" dirty="0"/>
              </a:p>
              <a:p>
                <a:endParaRPr lang="fr-FR" sz="2000" dirty="0"/>
              </a:p>
              <a:p>
                <a:r>
                  <a:rPr lang="fr-FR" sz="2000" dirty="0"/>
                  <a:t>fonction de corrélation : 	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</m:acc>
                        </m:e>
                      </m:d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&lt;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US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</m:acc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acc>
                            <m:accPr>
                              <m:chr m:val="⃗"/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&gt;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fr-FR" sz="2200" dirty="0"/>
              </a:p>
              <a:p>
                <a:endParaRPr lang="fr-FR" sz="2000" dirty="0"/>
              </a:p>
              <a:p>
                <a:r>
                  <a:rPr lang="fr-FR" sz="2200" dirty="0"/>
                  <a:t>Comment estimer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2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mati</m:t>
                        </m:r>
                        <m:r>
                          <a:rPr lang="en-US" sz="22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è</m:t>
                        </m:r>
                        <m:r>
                          <m:rPr>
                            <m:sty m:val="p"/>
                          </m:rPr>
                          <a:rPr lang="en-US" sz="22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re</m:t>
                        </m:r>
                      </m:sub>
                    </m:sSub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</m:oMath>
                </a14:m>
                <a:r>
                  <a:rPr lang="fr-FR" sz="2200" dirty="0"/>
                  <a:t> ?</a:t>
                </a:r>
              </a:p>
              <a:p>
                <a:r>
                  <a:rPr lang="fr-FR" sz="2200" dirty="0"/>
                  <a:t>	</a:t>
                </a:r>
                <a:r>
                  <a:rPr lang="fr-FR" sz="2200" dirty="0">
                    <a:sym typeface="Wingdings" pitchFamily="2" charset="2"/>
                  </a:rPr>
                  <a:t> </a:t>
                </a:r>
                <a:r>
                  <a:rPr lang="fr-FR" sz="2200" dirty="0">
                    <a:solidFill>
                      <a:schemeClr val="accent4"/>
                    </a:solidFill>
                    <a:sym typeface="Wingdings" pitchFamily="2" charset="2"/>
                  </a:rPr>
                  <a:t>traceurs</a:t>
                </a:r>
                <a:r>
                  <a:rPr lang="fr-FR" sz="2200" dirty="0">
                    <a:sym typeface="Wingdings" pitchFamily="2" charset="2"/>
                  </a:rPr>
                  <a:t> (galaxies,…)</a:t>
                </a:r>
                <a:endParaRPr lang="fr-FR" sz="2200" dirty="0"/>
              </a:p>
            </p:txBody>
          </p:sp>
        </mc:Choice>
        <mc:Fallback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77BD73C8-2885-D848-BFED-9BEAE3E23D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295" y="1428452"/>
                <a:ext cx="5726248" cy="3772123"/>
              </a:xfrm>
              <a:prstGeom prst="rect">
                <a:avLst/>
              </a:prstGeom>
              <a:blipFill>
                <a:blip r:embed="rId4"/>
                <a:stretch>
                  <a:fillRect l="-1549" t="-1007" r="-442" b="-167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TextBox 63">
            <a:extLst>
              <a:ext uri="{FF2B5EF4-FFF2-40B4-BE49-F238E27FC236}">
                <a16:creationId xmlns:a16="http://schemas.microsoft.com/office/drawing/2014/main" id="{7878AA8C-78F2-874B-B09A-294FF9997882}"/>
              </a:ext>
            </a:extLst>
          </p:cNvPr>
          <p:cNvSpPr txBox="1"/>
          <p:nvPr/>
        </p:nvSpPr>
        <p:spPr>
          <a:xfrm>
            <a:off x="335666" y="254643"/>
            <a:ext cx="29498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I. Introduction</a:t>
            </a:r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9BF7565F-165C-4544-B23B-55BA7809F078}"/>
              </a:ext>
            </a:extLst>
          </p:cNvPr>
          <p:cNvSpPr/>
          <p:nvPr/>
        </p:nvSpPr>
        <p:spPr>
          <a:xfrm>
            <a:off x="-238755" y="-167833"/>
            <a:ext cx="3815331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4EB7DC48-832F-AC4D-B1FF-5815B1A4DF6B}"/>
                  </a:ext>
                </a:extLst>
              </p:cNvPr>
              <p:cNvSpPr/>
              <p:nvPr/>
            </p:nvSpPr>
            <p:spPr>
              <a:xfrm>
                <a:off x="9173388" y="3940126"/>
                <a:ext cx="279608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𝜉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mati</m:t>
                          </m:r>
                          <m:r>
                            <a:rPr lang="en-US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è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re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Mpc</m:t>
                              </m:r>
                            </m:e>
                          </m:d>
                        </m:e>
                        <m:sup>
                          <m: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4EB7DC48-832F-AC4D-B1FF-5815B1A4DF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3388" y="3940126"/>
                <a:ext cx="2796085" cy="369332"/>
              </a:xfrm>
              <a:prstGeom prst="rect">
                <a:avLst/>
              </a:prstGeom>
              <a:blipFill>
                <a:blip r:embed="rId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F297A6B6-4CF1-7841-8602-0F74C7F37C64}"/>
                  </a:ext>
                </a:extLst>
              </p:cNvPr>
              <p:cNvSpPr/>
              <p:nvPr/>
            </p:nvSpPr>
            <p:spPr>
              <a:xfrm>
                <a:off x="1668910" y="5328591"/>
                <a:ext cx="6096000" cy="400110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mati</m:t>
                        </m:r>
                        <m: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è</m:t>
                        </m:r>
                        <m:r>
                          <m:rPr>
                            <m:sty m:val="p"/>
                          </m:rP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re</m:t>
                        </m:r>
                      </m:sub>
                    </m:sSub>
                  </m:oMath>
                </a14:m>
                <a:r>
                  <a:rPr lang="fr-FR" sz="2000" dirty="0"/>
                  <a:t>  	</a:t>
                </a:r>
              </a:p>
            </p:txBody>
          </p:sp>
        </mc:Choice>
        <mc:Fallback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F297A6B6-4CF1-7841-8602-0F74C7F37C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8910" y="5328591"/>
                <a:ext cx="6096000" cy="400110"/>
              </a:xfrm>
              <a:prstGeom prst="rect">
                <a:avLst/>
              </a:prstGeom>
              <a:blipFill>
                <a:blip r:embed="rId6"/>
                <a:stretch>
                  <a:fillRect b="-1612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789B218-7BF7-9242-8AE2-A11E22BCB745}"/>
                  </a:ext>
                </a:extLst>
              </p:cNvPr>
              <p:cNvSpPr txBox="1"/>
              <p:nvPr/>
            </p:nvSpPr>
            <p:spPr>
              <a:xfrm>
                <a:off x="2595730" y="6154312"/>
                <a:ext cx="196169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/>
                  <a:t>biais du traceur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789B218-7BF7-9242-8AE2-A11E22BCB7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5730" y="6154312"/>
                <a:ext cx="1961691" cy="369332"/>
              </a:xfrm>
              <a:prstGeom prst="rect">
                <a:avLst/>
              </a:prstGeom>
              <a:blipFill>
                <a:blip r:embed="rId7"/>
                <a:stretch>
                  <a:fillRect l="-2581" t="-6667" b="-20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52753B5-4AAA-2C4E-A38F-0618B48BE074}"/>
              </a:ext>
            </a:extLst>
          </p:cNvPr>
          <p:cNvCxnSpPr>
            <a:cxnSpLocks/>
          </p:cNvCxnSpPr>
          <p:nvPr/>
        </p:nvCxnSpPr>
        <p:spPr>
          <a:xfrm>
            <a:off x="2420561" y="5783481"/>
            <a:ext cx="226946" cy="35150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3EA8FBE7-F149-0144-AA71-3012C6054281}"/>
                  </a:ext>
                </a:extLst>
              </p:cNvPr>
              <p:cNvSpPr txBox="1"/>
              <p:nvPr/>
            </p:nvSpPr>
            <p:spPr>
              <a:xfrm>
                <a:off x="9720569" y="1302888"/>
                <a:ext cx="13356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𝜉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mati</m:t>
                          </m:r>
                          <m:r>
                            <a:rPr lang="en-US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è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re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3EA8FBE7-F149-0144-AA71-3012C60542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20569" y="1302888"/>
                <a:ext cx="1335622" cy="369332"/>
              </a:xfrm>
              <a:prstGeom prst="rect">
                <a:avLst/>
              </a:prstGeom>
              <a:blipFill>
                <a:blip r:embed="rId8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E94741C-43C3-2A4B-9CE3-34507896B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32DC0677-8211-294F-AF4A-3821A39F5BAA}"/>
              </a:ext>
            </a:extLst>
          </p:cNvPr>
          <p:cNvSpPr/>
          <p:nvPr/>
        </p:nvSpPr>
        <p:spPr>
          <a:xfrm>
            <a:off x="9720569" y="1302887"/>
            <a:ext cx="1335622" cy="369332"/>
          </a:xfrm>
          <a:prstGeom prst="roundRect">
            <a:avLst>
              <a:gd name="adj" fmla="val 28667"/>
            </a:avLst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3A1A5732-59EC-474D-B030-D4CB71422757}"/>
              </a:ext>
            </a:extLst>
          </p:cNvPr>
          <p:cNvSpPr/>
          <p:nvPr/>
        </p:nvSpPr>
        <p:spPr>
          <a:xfrm>
            <a:off x="9173387" y="3940126"/>
            <a:ext cx="2757171" cy="397588"/>
          </a:xfrm>
          <a:prstGeom prst="roundRect">
            <a:avLst>
              <a:gd name="adj" fmla="val 28667"/>
            </a:avLst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68387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84F34D0-0A19-694A-B9E7-30FAD91B3FC9}"/>
                  </a:ext>
                </a:extLst>
              </p:cNvPr>
              <p:cNvSpPr txBox="1"/>
              <p:nvPr/>
            </p:nvSpPr>
            <p:spPr>
              <a:xfrm>
                <a:off x="335666" y="254643"/>
                <a:ext cx="249549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3200" b="1" dirty="0">
                    <a:solidFill>
                      <a:schemeClr val="accent4"/>
                    </a:solidFill>
                  </a:rPr>
                  <a:t>Calcul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1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3200" b="1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𝜹</m:t>
                        </m:r>
                      </m:e>
                      <m:sub>
                        <m:r>
                          <a:rPr lang="en-US" sz="3200" b="1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𝑭</m:t>
                        </m:r>
                      </m:sub>
                    </m:sSub>
                  </m:oMath>
                </a14:m>
                <a:endParaRPr lang="fr-FR" sz="3200" b="1" dirty="0">
                  <a:solidFill>
                    <a:schemeClr val="accent4"/>
                  </a:solidFill>
                </a:endParaRP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84F34D0-0A19-694A-B9E7-30FAD91B3F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666" y="254643"/>
                <a:ext cx="2495491" cy="584775"/>
              </a:xfrm>
              <a:prstGeom prst="rect">
                <a:avLst/>
              </a:prstGeom>
              <a:blipFill>
                <a:blip r:embed="rId2"/>
                <a:stretch>
                  <a:fillRect l="-5556" t="-12766" b="-3191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8D29B2EC-8F86-3F44-8D7D-485DD5AC341F}"/>
              </a:ext>
            </a:extLst>
          </p:cNvPr>
          <p:cNvSpPr/>
          <p:nvPr/>
        </p:nvSpPr>
        <p:spPr>
          <a:xfrm>
            <a:off x="-238755" y="-167833"/>
            <a:ext cx="3428269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88270E6-06DA-4946-B890-D94F135DA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60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CEE37C-6F6F-F047-9D32-A72D036BF8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0993" y="1193965"/>
            <a:ext cx="2692075" cy="8552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41E6D70-FAA3-7D42-9E9D-57950F5723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8654" y="2661576"/>
            <a:ext cx="4643666" cy="54232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F2FCD32-E475-A949-B5FB-31AB1C1A51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84611" y="3388480"/>
            <a:ext cx="4757660" cy="90351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846BB1F-4994-CD4A-8E69-5F67E8FFCA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75379" y="4263204"/>
            <a:ext cx="7972674" cy="90351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8778FD5-9289-794A-B8D4-80983213D86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00679" y="5694855"/>
            <a:ext cx="2676994" cy="79802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25F766E-A25F-654F-B2DD-9AAE5F0DC77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39333" y="5549504"/>
            <a:ext cx="4313464" cy="1088721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073FD332-D50E-1248-AF5F-2F97B72BD535}"/>
              </a:ext>
            </a:extLst>
          </p:cNvPr>
          <p:cNvSpPr txBox="1"/>
          <p:nvPr/>
        </p:nvSpPr>
        <p:spPr>
          <a:xfrm>
            <a:off x="979714" y="1436914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Calcul :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DEAFA52-776C-6040-AC3E-D3940B98FFC6}"/>
              </a:ext>
            </a:extLst>
          </p:cNvPr>
          <p:cNvSpPr txBox="1"/>
          <p:nvPr/>
        </p:nvSpPr>
        <p:spPr>
          <a:xfrm>
            <a:off x="979714" y="5260761"/>
            <a:ext cx="1733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Distorsions :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E25046F-91BF-A940-8E5F-D563C0748953}"/>
              </a:ext>
            </a:extLst>
          </p:cNvPr>
          <p:cNvSpPr txBox="1"/>
          <p:nvPr/>
        </p:nvSpPr>
        <p:spPr>
          <a:xfrm>
            <a:off x="979714" y="2739974"/>
            <a:ext cx="1425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Continu :</a:t>
            </a:r>
          </a:p>
        </p:txBody>
      </p:sp>
    </p:spTree>
    <p:extLst>
      <p:ext uri="{BB962C8B-B14F-4D97-AF65-F5344CB8AC3E}">
        <p14:creationId xmlns:p14="http://schemas.microsoft.com/office/powerpoint/2010/main" val="380986149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384F34D0-0A19-694A-B9E7-30FAD91B3FC9}"/>
              </a:ext>
            </a:extLst>
          </p:cNvPr>
          <p:cNvSpPr txBox="1"/>
          <p:nvPr/>
        </p:nvSpPr>
        <p:spPr>
          <a:xfrm>
            <a:off x="335666" y="254643"/>
            <a:ext cx="22669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Distorsions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8D29B2EC-8F86-3F44-8D7D-485DD5AC341F}"/>
              </a:ext>
            </a:extLst>
          </p:cNvPr>
          <p:cNvSpPr/>
          <p:nvPr/>
        </p:nvSpPr>
        <p:spPr>
          <a:xfrm>
            <a:off x="-238755" y="-167833"/>
            <a:ext cx="3428269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88270E6-06DA-4946-B890-D94F135DA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61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8FC6A0-E315-DA41-BBF4-D2F2F65E39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0861" y="2125770"/>
            <a:ext cx="4238172" cy="7901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941A8CA-62EB-9847-8E8F-9702012F94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0861" y="3429000"/>
            <a:ext cx="4523384" cy="108857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8FE2575-F85F-E74A-ABF1-990F5C5621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4335" y="4063368"/>
            <a:ext cx="3242524" cy="270680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6177A6F-CA9C-974D-AFD2-7A29EC4B35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410" y="1376247"/>
            <a:ext cx="3242524" cy="270680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B0D62BD-C8F6-0C42-A4A3-967627BE74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56137" y="1414495"/>
            <a:ext cx="3270721" cy="2706803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BFEBE591-F7BA-064D-82EF-08E74E89ADF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7007" y="4040024"/>
            <a:ext cx="3344274" cy="276291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8EB8B68-7074-814B-A5B0-B1D63BA3CA9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20861" y="4655457"/>
            <a:ext cx="4487636" cy="1132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40349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384F34D0-0A19-694A-B9E7-30FAD91B3FC9}"/>
              </a:ext>
            </a:extLst>
          </p:cNvPr>
          <p:cNvSpPr txBox="1"/>
          <p:nvPr/>
        </p:nvSpPr>
        <p:spPr>
          <a:xfrm>
            <a:off x="335666" y="254643"/>
            <a:ext cx="24817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Covariances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8D29B2EC-8F86-3F44-8D7D-485DD5AC341F}"/>
              </a:ext>
            </a:extLst>
          </p:cNvPr>
          <p:cNvSpPr/>
          <p:nvPr/>
        </p:nvSpPr>
        <p:spPr>
          <a:xfrm>
            <a:off x="-238755" y="-167833"/>
            <a:ext cx="3428269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88270E6-06DA-4946-B890-D94F135DA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FAD272-7C40-0F45-B879-2BC84F7652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3830" y="2040718"/>
            <a:ext cx="3765726" cy="57200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671F915-4B46-2B4B-B7D2-E3624F640D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3830" y="2971163"/>
            <a:ext cx="5173039" cy="95977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7BEC666-976C-744A-99AA-4B6B072CE9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3830" y="4507430"/>
            <a:ext cx="2568027" cy="4767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6E185D6-1C49-DD44-AE72-C57358160AA1}"/>
              </a:ext>
            </a:extLst>
          </p:cNvPr>
          <p:cNvSpPr txBox="1"/>
          <p:nvPr/>
        </p:nvSpPr>
        <p:spPr>
          <a:xfrm>
            <a:off x="594691" y="1461719"/>
            <a:ext cx="3929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Covariance du bin A avec le bin B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138E646-A0F3-4442-87A7-D9E673635C81}"/>
              </a:ext>
            </a:extLst>
          </p:cNvPr>
          <p:cNvSpPr txBox="1"/>
          <p:nvPr/>
        </p:nvSpPr>
        <p:spPr>
          <a:xfrm>
            <a:off x="609600" y="4561114"/>
            <a:ext cx="1795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Poids du bin A :</a:t>
            </a:r>
          </a:p>
        </p:txBody>
      </p:sp>
    </p:spTree>
    <p:extLst>
      <p:ext uri="{BB962C8B-B14F-4D97-AF65-F5344CB8AC3E}">
        <p14:creationId xmlns:p14="http://schemas.microsoft.com/office/powerpoint/2010/main" val="341614622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384F34D0-0A19-694A-B9E7-30FAD91B3FC9}"/>
              </a:ext>
            </a:extLst>
          </p:cNvPr>
          <p:cNvSpPr txBox="1"/>
          <p:nvPr/>
        </p:nvSpPr>
        <p:spPr>
          <a:xfrm>
            <a:off x="335666" y="254643"/>
            <a:ext cx="39869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Les petites échelles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8D29B2EC-8F86-3F44-8D7D-485DD5AC341F}"/>
              </a:ext>
            </a:extLst>
          </p:cNvPr>
          <p:cNvSpPr/>
          <p:nvPr/>
        </p:nvSpPr>
        <p:spPr>
          <a:xfrm>
            <a:off x="-238755" y="-167833"/>
            <a:ext cx="4865184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88270E6-06DA-4946-B890-D94F135DA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63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8A543F-9DE9-EE4A-B55A-BFB54B7A30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460" y="1349827"/>
            <a:ext cx="4458412" cy="34181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F3D433C-9FEA-3B4B-852B-D627B2AD9B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2013" y="3429000"/>
            <a:ext cx="4346234" cy="332903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FD938BA-6C40-514C-A5DD-2133FD3A98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0849" y="152397"/>
            <a:ext cx="3823407" cy="306132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5A09407-02F6-4C44-9DE3-38DF34F1DE9D}"/>
              </a:ext>
            </a:extLst>
          </p:cNvPr>
          <p:cNvSpPr txBox="1"/>
          <p:nvPr/>
        </p:nvSpPr>
        <p:spPr>
          <a:xfrm>
            <a:off x="707572" y="5093515"/>
            <a:ext cx="320632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matière</a:t>
            </a:r>
          </a:p>
          <a:p>
            <a:r>
              <a:rPr lang="fr-FR" dirty="0">
                <a:solidFill>
                  <a:srgbClr val="0049C0"/>
                </a:solidFill>
              </a:rPr>
              <a:t>+ lissage gaussien</a:t>
            </a:r>
          </a:p>
          <a:p>
            <a:r>
              <a:rPr lang="fr-FR" dirty="0">
                <a:solidFill>
                  <a:schemeClr val="accent2"/>
                </a:solidFill>
              </a:rPr>
              <a:t>+ effet de la taille des </a:t>
            </a:r>
            <a:r>
              <a:rPr lang="fr-FR" dirty="0" err="1">
                <a:solidFill>
                  <a:schemeClr val="accent2"/>
                </a:solidFill>
              </a:rPr>
              <a:t>voxels</a:t>
            </a:r>
            <a:endParaRPr lang="fr-FR" dirty="0">
              <a:solidFill>
                <a:schemeClr val="accent2"/>
              </a:solidFill>
            </a:endParaRPr>
          </a:p>
          <a:p>
            <a:r>
              <a:rPr lang="fr-FR" dirty="0">
                <a:solidFill>
                  <a:srgbClr val="FF0000"/>
                </a:solidFill>
              </a:rPr>
              <a:t>+ lissage gauss + taille </a:t>
            </a:r>
            <a:r>
              <a:rPr lang="fr-FR" dirty="0" err="1">
                <a:solidFill>
                  <a:srgbClr val="FF0000"/>
                </a:solidFill>
              </a:rPr>
              <a:t>voxels</a:t>
            </a:r>
            <a:endParaRPr lang="fr-F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70125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384F34D0-0A19-694A-B9E7-30FAD91B3FC9}"/>
              </a:ext>
            </a:extLst>
          </p:cNvPr>
          <p:cNvSpPr txBox="1"/>
          <p:nvPr/>
        </p:nvSpPr>
        <p:spPr>
          <a:xfrm>
            <a:off x="335666" y="254643"/>
            <a:ext cx="27334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La prédiction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8D29B2EC-8F86-3F44-8D7D-485DD5AC341F}"/>
              </a:ext>
            </a:extLst>
          </p:cNvPr>
          <p:cNvSpPr/>
          <p:nvPr/>
        </p:nvSpPr>
        <p:spPr>
          <a:xfrm>
            <a:off x="-238755" y="-167833"/>
            <a:ext cx="3689526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88270E6-06DA-4946-B890-D94F135DA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E67323-0923-FB47-8D65-EB4ED0DA1B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921" y="1556795"/>
            <a:ext cx="8087585" cy="1302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17078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F2D780A-1EBA-E247-A923-96906E87CF6A}"/>
                  </a:ext>
                </a:extLst>
              </p:cNvPr>
              <p:cNvSpPr txBox="1"/>
              <p:nvPr/>
            </p:nvSpPr>
            <p:spPr>
              <a:xfrm>
                <a:off x="682906" y="1493134"/>
                <a:ext cx="9294471" cy="20158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Création des lignes de visée</a:t>
                </a:r>
                <a:endParaRPr lang="fr-FR" sz="2000" dirty="0"/>
              </a:p>
              <a:p>
                <a:r>
                  <a:rPr lang="fr-FR" sz="2000" dirty="0"/>
                  <a:t>Tableau 6524 pixels, 0.2 </a:t>
                </a:r>
                <a:r>
                  <a:rPr lang="fr-FR" sz="2000" dirty="0" err="1"/>
                  <a:t>Mpc</a:t>
                </a:r>
                <a:r>
                  <a:rPr lang="fr-FR" sz="2000" dirty="0"/>
                  <a:t>/h, </a:t>
                </a:r>
                <a:r>
                  <a:rPr lang="el-GR" sz="2000" dirty="0"/>
                  <a:t>3476</a:t>
                </a:r>
                <a:r>
                  <a:rPr lang="en-US" sz="2000" dirty="0"/>
                  <a:t>.2</a:t>
                </a:r>
                <a:r>
                  <a:rPr lang="el-GR" sz="2000" dirty="0"/>
                  <a:t> &lt; λ &lt; 5591</a:t>
                </a:r>
                <a:r>
                  <a:rPr lang="en-US" sz="2000" dirty="0"/>
                  <a:t>.6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Å</m:t>
                    </m:r>
                  </m:oMath>
                </a14:m>
                <a:endParaRPr lang="en-US" sz="2000" dirty="0"/>
              </a:p>
              <a:p>
                <a:endParaRPr lang="fr-FR" sz="2000" dirty="0"/>
              </a:p>
              <a:p>
                <a:r>
                  <a:rPr lang="fr-FR" sz="2000" dirty="0"/>
                  <a:t>Eviter l’aliasing </a:t>
                </a:r>
                <a:r>
                  <a:rPr lang="fr-FR" sz="2000" dirty="0">
                    <a:sym typeface="Wingdings" pitchFamily="2" charset="2"/>
                  </a:rPr>
                  <a:t> lissage gaussien avec </a:t>
                </a:r>
                <a14:m>
                  <m:oMath xmlns:m="http://schemas.openxmlformats.org/officeDocument/2006/math">
                    <m:r>
                      <a:rPr lang="fr-FR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𝜎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=2.19</m:t>
                    </m:r>
                  </m:oMath>
                </a14:m>
                <a:r>
                  <a:rPr lang="fr-FR" sz="2000" dirty="0">
                    <a:sym typeface="Wingdings" pitchFamily="2" charset="2"/>
                  </a:rPr>
                  <a:t> </a:t>
                </a:r>
                <a:r>
                  <a:rPr lang="fr-FR" sz="2000" dirty="0" err="1">
                    <a:sym typeface="Wingdings" pitchFamily="2" charset="2"/>
                  </a:rPr>
                  <a:t>Mpc</a:t>
                </a:r>
                <a:r>
                  <a:rPr lang="fr-FR" sz="2000" dirty="0">
                    <a:sym typeface="Wingdings" pitchFamily="2" charset="2"/>
                  </a:rPr>
                  <a:t>/h</a:t>
                </a:r>
              </a:p>
              <a:p>
                <a:r>
                  <a:rPr lang="fr-FR" sz="2000" dirty="0"/>
                  <a:t>Prend en compte uniquement les </a:t>
                </a:r>
                <a:r>
                  <a:rPr lang="fr-FR" sz="2000" dirty="0" err="1"/>
                  <a:t>voxcels</a:t>
                </a:r>
                <a:r>
                  <a:rPr lang="fr-FR" sz="2000" dirty="0"/>
                  <a:t> à </a:t>
                </a:r>
                <a14:m>
                  <m:oMath xmlns:m="http://schemas.openxmlformats.org/officeDocument/2006/math">
                    <m:r>
                      <a:rPr lang="fr-FR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endParaRPr lang="fr-FR" sz="2000" dirty="0"/>
              </a:p>
              <a:p>
                <a:endParaRPr lang="fr-FR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F2D780A-1EBA-E247-A923-96906E87CF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906" y="1493134"/>
                <a:ext cx="9294471" cy="2015873"/>
              </a:xfrm>
              <a:prstGeom prst="rect">
                <a:avLst/>
              </a:prstGeom>
              <a:blipFill>
                <a:blip r:embed="rId2"/>
                <a:stretch>
                  <a:fillRect l="-819" t="-251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0" name="Picture 159">
            <a:extLst>
              <a:ext uri="{FF2B5EF4-FFF2-40B4-BE49-F238E27FC236}">
                <a16:creationId xmlns:a16="http://schemas.microsoft.com/office/drawing/2014/main" id="{66154869-752F-6A4F-9019-871FC821BF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625" y="3867822"/>
            <a:ext cx="7662928" cy="291130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96F057C5-6E2D-7C4C-B1C7-4E366A388E07}"/>
                  </a:ext>
                </a:extLst>
              </p:cNvPr>
              <p:cNvSpPr txBox="1"/>
              <p:nvPr/>
            </p:nvSpPr>
            <p:spPr>
              <a:xfrm>
                <a:off x="7353836" y="3979572"/>
                <a:ext cx="532390" cy="9777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>
                    <a:solidFill>
                      <a:srgbClr val="0070C0"/>
                    </a:solidFill>
                  </a:rPr>
                  <a:t>3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endParaRPr lang="en-US" sz="2000" dirty="0">
                  <a:solidFill>
                    <a:srgbClr val="0070C0"/>
                  </a:solidFill>
                  <a:ea typeface="Cambria Math" panose="02040503050406030204" pitchFamily="18" charset="0"/>
                </a:endParaRPr>
              </a:p>
              <a:p>
                <a:r>
                  <a:rPr lang="fr-FR" dirty="0">
                    <a:solidFill>
                      <a:schemeClr val="accent4"/>
                    </a:solidFill>
                  </a:rPr>
                  <a:t>2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fr-FR" dirty="0">
                    <a:solidFill>
                      <a:srgbClr val="0070C0"/>
                    </a:solidFill>
                  </a:rPr>
                  <a:t> </a:t>
                </a:r>
              </a:p>
              <a:p>
                <a:endParaRPr lang="fr-FR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96F057C5-6E2D-7C4C-B1C7-4E366A388E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3836" y="3979572"/>
                <a:ext cx="532390" cy="977768"/>
              </a:xfrm>
              <a:prstGeom prst="rect">
                <a:avLst/>
              </a:prstGeom>
              <a:blipFill>
                <a:blip r:embed="rId4"/>
                <a:stretch>
                  <a:fillRect l="-697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3" name="TextBox 162">
                <a:extLst>
                  <a:ext uri="{FF2B5EF4-FFF2-40B4-BE49-F238E27FC236}">
                    <a16:creationId xmlns:a16="http://schemas.microsoft.com/office/drawing/2014/main" id="{1E08F799-BEEB-4642-941B-7FFDFEEDC70B}"/>
                  </a:ext>
                </a:extLst>
              </p:cNvPr>
              <p:cNvSpPr txBox="1"/>
              <p:nvPr/>
            </p:nvSpPr>
            <p:spPr>
              <a:xfrm>
                <a:off x="8563134" y="5323476"/>
                <a:ext cx="3079176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dirty="0"/>
                  <a:t>Différence entre 3 et 4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endParaRPr lang="fr-FR" sz="2000" dirty="0">
                  <a:solidFill>
                    <a:srgbClr val="0070C0"/>
                  </a:solidFill>
                </a:endParaRPr>
              </a:p>
              <a:p>
                <a:r>
                  <a:rPr lang="fr-FR" sz="2000" dirty="0"/>
                  <a:t>négligeable</a:t>
                </a:r>
              </a:p>
            </p:txBody>
          </p:sp>
        </mc:Choice>
        <mc:Fallback xmlns="">
          <p:sp>
            <p:nvSpPr>
              <p:cNvPr id="163" name="TextBox 162">
                <a:extLst>
                  <a:ext uri="{FF2B5EF4-FFF2-40B4-BE49-F238E27FC236}">
                    <a16:creationId xmlns:a16="http://schemas.microsoft.com/office/drawing/2014/main" id="{1E08F799-BEEB-4642-941B-7FFDFEEDC7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3134" y="5323476"/>
                <a:ext cx="3079176" cy="769441"/>
              </a:xfrm>
              <a:prstGeom prst="rect">
                <a:avLst/>
              </a:prstGeom>
              <a:blipFill>
                <a:blip r:embed="rId5"/>
                <a:stretch>
                  <a:fillRect l="-1639" b="-1290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4" name="TextBox 163">
            <a:extLst>
              <a:ext uri="{FF2B5EF4-FFF2-40B4-BE49-F238E27FC236}">
                <a16:creationId xmlns:a16="http://schemas.microsoft.com/office/drawing/2014/main" id="{E4405699-FE1A-9B49-A9C6-CC7B55DE4A82}"/>
              </a:ext>
            </a:extLst>
          </p:cNvPr>
          <p:cNvSpPr txBox="1"/>
          <p:nvPr/>
        </p:nvSpPr>
        <p:spPr>
          <a:xfrm>
            <a:off x="335666" y="254643"/>
            <a:ext cx="53463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III. Construction des mocks</a:t>
            </a:r>
          </a:p>
        </p:txBody>
      </p:sp>
      <p:sp>
        <p:nvSpPr>
          <p:cNvPr id="165" name="Rounded Rectangle 164">
            <a:extLst>
              <a:ext uri="{FF2B5EF4-FFF2-40B4-BE49-F238E27FC236}">
                <a16:creationId xmlns:a16="http://schemas.microsoft.com/office/drawing/2014/main" id="{617C03BD-B165-4F42-B27D-34EA29896867}"/>
              </a:ext>
            </a:extLst>
          </p:cNvPr>
          <p:cNvSpPr/>
          <p:nvPr/>
        </p:nvSpPr>
        <p:spPr>
          <a:xfrm>
            <a:off x="-238755" y="-167833"/>
            <a:ext cx="6149400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84125B2-538D-8240-AC58-9617EA282C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65</a:t>
            </a:fld>
            <a:endParaRPr lang="en-US" dirty="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B9973BBE-CA4D-B34F-9466-993663310A41}"/>
              </a:ext>
            </a:extLst>
          </p:cNvPr>
          <p:cNvCxnSpPr>
            <a:cxnSpLocks/>
          </p:cNvCxnSpPr>
          <p:nvPr/>
        </p:nvCxnSpPr>
        <p:spPr>
          <a:xfrm>
            <a:off x="8120391" y="1707931"/>
            <a:ext cx="0" cy="164925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8118775F-D097-124D-9491-D703218DD979}"/>
              </a:ext>
            </a:extLst>
          </p:cNvPr>
          <p:cNvCxnSpPr>
            <a:cxnSpLocks/>
          </p:cNvCxnSpPr>
          <p:nvPr/>
        </p:nvCxnSpPr>
        <p:spPr>
          <a:xfrm>
            <a:off x="8303845" y="1707931"/>
            <a:ext cx="0" cy="164925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5825E2FD-966A-E14D-AAF3-9B5D9F3198B1}"/>
              </a:ext>
            </a:extLst>
          </p:cNvPr>
          <p:cNvCxnSpPr>
            <a:cxnSpLocks/>
          </p:cNvCxnSpPr>
          <p:nvPr/>
        </p:nvCxnSpPr>
        <p:spPr>
          <a:xfrm>
            <a:off x="8488212" y="1707931"/>
            <a:ext cx="0" cy="164925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7E5ED01-E78A-D041-BD38-50E50D15223A}"/>
              </a:ext>
            </a:extLst>
          </p:cNvPr>
          <p:cNvCxnSpPr>
            <a:cxnSpLocks/>
          </p:cNvCxnSpPr>
          <p:nvPr/>
        </p:nvCxnSpPr>
        <p:spPr>
          <a:xfrm>
            <a:off x="8668078" y="1707931"/>
            <a:ext cx="0" cy="164925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AE64CC40-9088-BD49-B402-504882B5AE7B}"/>
              </a:ext>
            </a:extLst>
          </p:cNvPr>
          <p:cNvCxnSpPr>
            <a:cxnSpLocks/>
          </p:cNvCxnSpPr>
          <p:nvPr/>
        </p:nvCxnSpPr>
        <p:spPr>
          <a:xfrm>
            <a:off x="8854746" y="1707931"/>
            <a:ext cx="0" cy="164925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32A965C0-EEC6-D447-90BA-344B4614D77A}"/>
              </a:ext>
            </a:extLst>
          </p:cNvPr>
          <p:cNvCxnSpPr>
            <a:cxnSpLocks/>
          </p:cNvCxnSpPr>
          <p:nvPr/>
        </p:nvCxnSpPr>
        <p:spPr>
          <a:xfrm>
            <a:off x="9035899" y="1707931"/>
            <a:ext cx="0" cy="164925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4A43695E-2A10-A94C-AC11-4ABDC31802E5}"/>
              </a:ext>
            </a:extLst>
          </p:cNvPr>
          <p:cNvCxnSpPr>
            <a:cxnSpLocks/>
          </p:cNvCxnSpPr>
          <p:nvPr/>
        </p:nvCxnSpPr>
        <p:spPr>
          <a:xfrm>
            <a:off x="9220529" y="1707931"/>
            <a:ext cx="0" cy="164925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1107005C-BF73-B840-AEAF-977815AFC645}"/>
              </a:ext>
            </a:extLst>
          </p:cNvPr>
          <p:cNvCxnSpPr>
            <a:cxnSpLocks/>
          </p:cNvCxnSpPr>
          <p:nvPr/>
        </p:nvCxnSpPr>
        <p:spPr>
          <a:xfrm>
            <a:off x="9403983" y="1707931"/>
            <a:ext cx="0" cy="164925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78ACB1BF-7641-7949-8A22-7CA8A0B18C1D}"/>
              </a:ext>
            </a:extLst>
          </p:cNvPr>
          <p:cNvCxnSpPr>
            <a:cxnSpLocks/>
          </p:cNvCxnSpPr>
          <p:nvPr/>
        </p:nvCxnSpPr>
        <p:spPr>
          <a:xfrm>
            <a:off x="9588350" y="1707931"/>
            <a:ext cx="0" cy="164925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36A0738A-D43D-1447-804A-63A3141C2A60}"/>
              </a:ext>
            </a:extLst>
          </p:cNvPr>
          <p:cNvCxnSpPr>
            <a:cxnSpLocks/>
          </p:cNvCxnSpPr>
          <p:nvPr/>
        </p:nvCxnSpPr>
        <p:spPr>
          <a:xfrm>
            <a:off x="7939416" y="3190500"/>
            <a:ext cx="1651773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AD9A7A4C-7482-F041-BD65-CB7F93EC0F11}"/>
              </a:ext>
            </a:extLst>
          </p:cNvPr>
          <p:cNvCxnSpPr>
            <a:cxnSpLocks/>
          </p:cNvCxnSpPr>
          <p:nvPr/>
        </p:nvCxnSpPr>
        <p:spPr>
          <a:xfrm>
            <a:off x="7939416" y="3008094"/>
            <a:ext cx="1651773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C27CF387-DC09-2D49-99EF-2D678FFCD4CE}"/>
              </a:ext>
            </a:extLst>
          </p:cNvPr>
          <p:cNvCxnSpPr>
            <a:cxnSpLocks/>
          </p:cNvCxnSpPr>
          <p:nvPr/>
        </p:nvCxnSpPr>
        <p:spPr>
          <a:xfrm>
            <a:off x="7939416" y="2830696"/>
            <a:ext cx="1651773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1B7532FE-F7EF-F245-AA9A-62339F44D372}"/>
              </a:ext>
            </a:extLst>
          </p:cNvPr>
          <p:cNvCxnSpPr>
            <a:cxnSpLocks/>
          </p:cNvCxnSpPr>
          <p:nvPr/>
        </p:nvCxnSpPr>
        <p:spPr>
          <a:xfrm>
            <a:off x="7939416" y="2647575"/>
            <a:ext cx="1651773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BEA317A4-41FA-5946-88D5-D11BED103A5D}"/>
              </a:ext>
            </a:extLst>
          </p:cNvPr>
          <p:cNvCxnSpPr>
            <a:cxnSpLocks/>
          </p:cNvCxnSpPr>
          <p:nvPr/>
        </p:nvCxnSpPr>
        <p:spPr>
          <a:xfrm>
            <a:off x="7939416" y="2465169"/>
            <a:ext cx="1651773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351522BD-2579-0D4A-8182-101961BF0C7A}"/>
              </a:ext>
            </a:extLst>
          </p:cNvPr>
          <p:cNvCxnSpPr>
            <a:cxnSpLocks/>
          </p:cNvCxnSpPr>
          <p:nvPr/>
        </p:nvCxnSpPr>
        <p:spPr>
          <a:xfrm>
            <a:off x="7939416" y="2273483"/>
            <a:ext cx="164893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3B6461C-B7F8-0E40-947F-DB380023B211}"/>
              </a:ext>
            </a:extLst>
          </p:cNvPr>
          <p:cNvCxnSpPr>
            <a:cxnSpLocks/>
          </p:cNvCxnSpPr>
          <p:nvPr/>
        </p:nvCxnSpPr>
        <p:spPr>
          <a:xfrm>
            <a:off x="7939416" y="2090362"/>
            <a:ext cx="164893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ADB4F816-6934-1645-B22B-56EA7B895DF1}"/>
              </a:ext>
            </a:extLst>
          </p:cNvPr>
          <p:cNvCxnSpPr>
            <a:cxnSpLocks/>
          </p:cNvCxnSpPr>
          <p:nvPr/>
        </p:nvCxnSpPr>
        <p:spPr>
          <a:xfrm>
            <a:off x="7939416" y="1907956"/>
            <a:ext cx="164893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3CD5A732-C272-F940-9E23-92ED5DD81AAF}"/>
              </a:ext>
            </a:extLst>
          </p:cNvPr>
          <p:cNvCxnSpPr>
            <a:cxnSpLocks/>
          </p:cNvCxnSpPr>
          <p:nvPr/>
        </p:nvCxnSpPr>
        <p:spPr>
          <a:xfrm>
            <a:off x="7939416" y="1707931"/>
            <a:ext cx="0" cy="164925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883B89BB-7A4C-4E4F-AC7E-F6382E29907A}"/>
              </a:ext>
            </a:extLst>
          </p:cNvPr>
          <p:cNvCxnSpPr>
            <a:cxnSpLocks/>
          </p:cNvCxnSpPr>
          <p:nvPr/>
        </p:nvCxnSpPr>
        <p:spPr>
          <a:xfrm>
            <a:off x="7939416" y="3357188"/>
            <a:ext cx="164893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Cross 58">
            <a:extLst>
              <a:ext uri="{FF2B5EF4-FFF2-40B4-BE49-F238E27FC236}">
                <a16:creationId xmlns:a16="http://schemas.microsoft.com/office/drawing/2014/main" id="{C9B345C7-F2CF-3F42-8879-55C1A0E35B35}"/>
              </a:ext>
            </a:extLst>
          </p:cNvPr>
          <p:cNvSpPr/>
          <p:nvPr/>
        </p:nvSpPr>
        <p:spPr>
          <a:xfrm>
            <a:off x="8697613" y="2493226"/>
            <a:ext cx="137441" cy="138631"/>
          </a:xfrm>
          <a:prstGeom prst="plus">
            <a:avLst>
              <a:gd name="adj" fmla="val 46957"/>
            </a:avLst>
          </a:prstGeom>
          <a:solidFill>
            <a:srgbClr val="FF0000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131D244A-E1F9-9942-BB94-6F8EB45C3BD5}"/>
              </a:ext>
            </a:extLst>
          </p:cNvPr>
          <p:cNvCxnSpPr>
            <a:cxnSpLocks/>
          </p:cNvCxnSpPr>
          <p:nvPr/>
        </p:nvCxnSpPr>
        <p:spPr>
          <a:xfrm>
            <a:off x="7939416" y="1707931"/>
            <a:ext cx="164893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>
            <a:extLst>
              <a:ext uri="{FF2B5EF4-FFF2-40B4-BE49-F238E27FC236}">
                <a16:creationId xmlns:a16="http://schemas.microsoft.com/office/drawing/2014/main" id="{4D45BB91-D4DD-9249-9073-8D462B61604C}"/>
              </a:ext>
            </a:extLst>
          </p:cNvPr>
          <p:cNvSpPr/>
          <p:nvPr/>
        </p:nvSpPr>
        <p:spPr>
          <a:xfrm>
            <a:off x="8117553" y="1907965"/>
            <a:ext cx="1283576" cy="1282535"/>
          </a:xfrm>
          <a:prstGeom prst="rect">
            <a:avLst/>
          </a:prstGeom>
          <a:solidFill>
            <a:srgbClr val="FF0000">
              <a:alpha val="24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718D7BCB-1F47-1B44-9AB5-20F8910F9ADF}"/>
              </a:ext>
            </a:extLst>
          </p:cNvPr>
          <p:cNvCxnSpPr>
            <a:cxnSpLocks/>
          </p:cNvCxnSpPr>
          <p:nvPr/>
        </p:nvCxnSpPr>
        <p:spPr>
          <a:xfrm>
            <a:off x="9886189" y="1907956"/>
            <a:ext cx="0" cy="557213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F2F7670E-CF40-3946-A058-74A38CC61081}"/>
              </a:ext>
            </a:extLst>
          </p:cNvPr>
          <p:cNvSpPr txBox="1"/>
          <p:nvPr/>
        </p:nvSpPr>
        <p:spPr>
          <a:xfrm>
            <a:off x="9954234" y="2001896"/>
            <a:ext cx="1128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3 </a:t>
            </a:r>
            <a:r>
              <a:rPr lang="fr-FR" dirty="0" err="1"/>
              <a:t>voxcels</a:t>
            </a:r>
            <a:endParaRPr lang="fr-FR" dirty="0"/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6915049D-00E9-C845-B861-3D5CE82CB40E}"/>
              </a:ext>
            </a:extLst>
          </p:cNvPr>
          <p:cNvCxnSpPr>
            <a:cxnSpLocks/>
          </p:cNvCxnSpPr>
          <p:nvPr/>
        </p:nvCxnSpPr>
        <p:spPr>
          <a:xfrm flipH="1" flipV="1">
            <a:off x="8779425" y="2601135"/>
            <a:ext cx="1478903" cy="58936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B32E0ED1-D173-6744-B865-251A4FE5502D}"/>
              </a:ext>
            </a:extLst>
          </p:cNvPr>
          <p:cNvSpPr txBox="1"/>
          <p:nvPr/>
        </p:nvSpPr>
        <p:spPr>
          <a:xfrm>
            <a:off x="10307389" y="3008094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voxcel</a:t>
            </a:r>
            <a:r>
              <a:rPr lang="fr-FR" dirty="0"/>
              <a:t> central</a:t>
            </a:r>
          </a:p>
        </p:txBody>
      </p:sp>
    </p:spTree>
    <p:extLst>
      <p:ext uri="{BB962C8B-B14F-4D97-AF65-F5344CB8AC3E}">
        <p14:creationId xmlns:p14="http://schemas.microsoft.com/office/powerpoint/2010/main" val="225966582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D357954-1CF1-A34A-BF41-2D38BD26B123}"/>
                  </a:ext>
                </a:extLst>
              </p:cNvPr>
              <p:cNvSpPr txBox="1"/>
              <p:nvPr/>
            </p:nvSpPr>
            <p:spPr>
              <a:xfrm>
                <a:off x="682906" y="1493134"/>
                <a:ext cx="9294471" cy="50305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Les quasars</a:t>
                </a:r>
              </a:p>
              <a:p>
                <a:endParaRPr lang="fr-FR" sz="2000" dirty="0"/>
              </a:p>
              <a:p>
                <a:r>
                  <a:rPr lang="fr-FR" sz="2000" dirty="0"/>
                  <a:t>Champ log-normal :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QSO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ln</m:t>
                    </m:r>
                    <m: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1+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𝜉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fr-FR" sz="2000" dirty="0"/>
              </a:p>
              <a:p>
                <a:endParaRPr lang="fr-FR" sz="2000" dirty="0"/>
              </a:p>
              <a:p>
                <a:r>
                  <a:rPr lang="en-US" sz="2000" dirty="0">
                    <a:ea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QSO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FFT</m:t>
                        </m:r>
                      </m:e>
                      <m:sup>
                        <m: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ad>
                          <m:radPr>
                            <m:degHide m:val="on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type m:val="skw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2000" b="0" i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QSO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</m:d>
                              </m:num>
                              <m:den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2000" i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cell</m:t>
                                    </m:r>
                                  </m:sub>
                                </m:sSub>
                              </m:den>
                            </m:f>
                          </m:e>
                        </m:rad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fr-FR" sz="2000" dirty="0"/>
                  <a:t>  avec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QSO</m:t>
                        </m:r>
                      </m:sub>
                    </m:sSub>
                  </m:oMath>
                </a14:m>
                <a:r>
                  <a:rPr lang="fr-FR" sz="2000" dirty="0"/>
                  <a:t> = FFT 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QSO</m:t>
                        </m:r>
                      </m:sub>
                    </m:sSub>
                  </m:oMath>
                </a14:m>
                <a:r>
                  <a:rPr lang="fr-FR" sz="2000" dirty="0"/>
                  <a:t>]</a:t>
                </a:r>
              </a:p>
              <a:p>
                <a:endParaRPr lang="fr-FR" sz="2000" dirty="0"/>
              </a:p>
              <a:p>
                <a:endParaRPr lang="fr-FR" sz="2000" dirty="0"/>
              </a:p>
              <a:p>
                <a:r>
                  <a:rPr lang="fr-FR" sz="2000" dirty="0"/>
                  <a:t>3 champs log-normaux à z</a:t>
                </a:r>
                <a:r>
                  <a:rPr lang="fr-FR" sz="2000" baseline="-25000" dirty="0"/>
                  <a:t>1</a:t>
                </a:r>
                <a:r>
                  <a:rPr lang="fr-FR" sz="2000" dirty="0"/>
                  <a:t> = 1.9 , z</a:t>
                </a:r>
                <a:r>
                  <a:rPr lang="fr-FR" sz="2000" baseline="-25000" dirty="0"/>
                  <a:t>2</a:t>
                </a:r>
                <a:r>
                  <a:rPr lang="fr-FR" sz="2000" dirty="0"/>
                  <a:t> = 2.75 , z</a:t>
                </a:r>
                <a:r>
                  <a:rPr lang="fr-FR" sz="2000" baseline="-25000" dirty="0"/>
                  <a:t>3</a:t>
                </a:r>
                <a:r>
                  <a:rPr lang="fr-FR" sz="2000" dirty="0"/>
                  <a:t> = 3.6 </a:t>
                </a:r>
              </a:p>
              <a:p>
                <a:r>
                  <a:rPr lang="fr-FR" sz="2000" dirty="0"/>
                  <a:t>+ </a:t>
                </a:r>
                <a:r>
                  <a:rPr lang="fr-FR" sz="2000" dirty="0">
                    <a:solidFill>
                      <a:schemeClr val="accent2"/>
                    </a:solidFill>
                  </a:rPr>
                  <a:t>combinaison</a:t>
                </a:r>
                <a:r>
                  <a:rPr lang="fr-FR" sz="2000" dirty="0"/>
                  <a:t> d’1 </a:t>
                </a:r>
                <a:r>
                  <a:rPr lang="fr-FR" sz="2000" dirty="0">
                    <a:solidFill>
                      <a:srgbClr val="0070C0"/>
                    </a:solidFill>
                  </a:rPr>
                  <a:t>interpolation</a:t>
                </a:r>
                <a:r>
                  <a:rPr lang="fr-FR" sz="2000" dirty="0"/>
                  <a:t> et d’1 </a:t>
                </a:r>
                <a:r>
                  <a:rPr lang="fr-FR" sz="2000" dirty="0">
                    <a:solidFill>
                      <a:schemeClr val="accent4"/>
                    </a:solidFill>
                  </a:rPr>
                  <a:t>extrapolation</a:t>
                </a:r>
              </a:p>
              <a:p>
                <a:pPr marL="1257300" lvl="2" indent="-342900">
                  <a:buFont typeface="Wingdings" pitchFamily="2" charset="2"/>
                  <a:buChar char="à"/>
                </a:pPr>
                <a:endParaRPr lang="fr-FR" sz="2000" dirty="0">
                  <a:sym typeface="Wingdings" pitchFamily="2" charset="2"/>
                </a:endParaRPr>
              </a:p>
              <a:p>
                <a:pPr marL="800100" lvl="1" indent="-342900">
                  <a:buFont typeface="Wingdings" pitchFamily="2" charset="2"/>
                  <a:buChar char="à"/>
                </a:pPr>
                <a:r>
                  <a:rPr lang="fr-FR" sz="2000" dirty="0">
                    <a:sym typeface="Wingdings" pitchFamily="2" charset="2"/>
                  </a:rPr>
                  <a:t>1 champ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QSO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sz="2000" dirty="0"/>
                  <a:t> </a:t>
                </a:r>
                <a:r>
                  <a:rPr lang="fr-FR" sz="2000" dirty="0">
                    <a:sym typeface="Wingdings" pitchFamily="2" charset="2"/>
                  </a:rPr>
                  <a:t> </a:t>
                </a:r>
                <a:r>
                  <a:rPr lang="fr-FR" sz="2000" dirty="0"/>
                  <a:t>correct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QSO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fr-FR" sz="2000" dirty="0"/>
              </a:p>
              <a:p>
                <a:endParaRPr lang="fr-FR" sz="2000" dirty="0"/>
              </a:p>
              <a:p>
                <a:r>
                  <a:rPr lang="fr-FR" sz="2000" dirty="0"/>
                  <a:t>QSO tirés selon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 ∝</m:t>
                    </m:r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exp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QSO</m:t>
                        </m:r>
                      </m:sub>
                    </m:sSub>
                  </m:oMath>
                </a14:m>
                <a:r>
                  <a:rPr lang="fr-FR" sz="2000" dirty="0"/>
                  <a:t>(z)) </a:t>
                </a:r>
              </a:p>
              <a:p>
                <a:r>
                  <a:rPr lang="fr-FR" sz="2000" dirty="0"/>
                  <a:t>+ déplacés selon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type m:val="skw"/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∥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den>
                    </m:f>
                  </m:oMath>
                </a14:m>
                <a:endParaRPr lang="fr-FR" sz="2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D357954-1CF1-A34A-BF41-2D38BD26B1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906" y="1493134"/>
                <a:ext cx="9294471" cy="5030544"/>
              </a:xfrm>
              <a:prstGeom prst="rect">
                <a:avLst/>
              </a:prstGeom>
              <a:blipFill>
                <a:blip r:embed="rId2"/>
                <a:stretch>
                  <a:fillRect l="-819" t="-1008" b="-1133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8328AB39-6719-5A44-BCF8-28F9280841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2066" y="72554"/>
            <a:ext cx="4191669" cy="313363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1FFFBA4-6768-6A4D-9054-1F4EC0AF3F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7458" y="3492661"/>
            <a:ext cx="3639838" cy="313363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F0E6250-0CBB-FB4B-9914-EBBF3F6B74CB}"/>
              </a:ext>
            </a:extLst>
          </p:cNvPr>
          <p:cNvSpPr txBox="1"/>
          <p:nvPr/>
        </p:nvSpPr>
        <p:spPr>
          <a:xfrm>
            <a:off x="9745884" y="3195671"/>
            <a:ext cx="1003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z = 2.38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DF02887-E71F-8246-92C8-790757EFC560}"/>
              </a:ext>
            </a:extLst>
          </p:cNvPr>
          <p:cNvSpPr txBox="1"/>
          <p:nvPr/>
        </p:nvSpPr>
        <p:spPr>
          <a:xfrm>
            <a:off x="335666" y="254643"/>
            <a:ext cx="53463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III. Construction des mocks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14000C0-8768-E949-B310-494C4D047602}"/>
              </a:ext>
            </a:extLst>
          </p:cNvPr>
          <p:cNvSpPr/>
          <p:nvPr/>
        </p:nvSpPr>
        <p:spPr>
          <a:xfrm>
            <a:off x="-238755" y="-167833"/>
            <a:ext cx="6149400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27E5282-7B32-B447-A0E8-AF80708143D5}"/>
              </a:ext>
            </a:extLst>
          </p:cNvPr>
          <p:cNvSpPr txBox="1"/>
          <p:nvPr/>
        </p:nvSpPr>
        <p:spPr>
          <a:xfrm>
            <a:off x="8616875" y="522067"/>
            <a:ext cx="1532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0070C0"/>
                </a:solidFill>
              </a:rPr>
              <a:t>interpolation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CE3D948-AA1C-D242-AAAC-1C968F63CC79}"/>
              </a:ext>
            </a:extLst>
          </p:cNvPr>
          <p:cNvSpPr txBox="1"/>
          <p:nvPr/>
        </p:nvSpPr>
        <p:spPr>
          <a:xfrm>
            <a:off x="8664042" y="2159737"/>
            <a:ext cx="1577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4"/>
                </a:solidFill>
              </a:rPr>
              <a:t>extrapolation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DC2230-0AC0-2D42-B06A-D9B2D68B2B80}"/>
              </a:ext>
            </a:extLst>
          </p:cNvPr>
          <p:cNvSpPr txBox="1"/>
          <p:nvPr/>
        </p:nvSpPr>
        <p:spPr>
          <a:xfrm>
            <a:off x="8873641" y="1297952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2"/>
                </a:solidFill>
              </a:rPr>
              <a:t>interpolation + extrapolation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227423C-6923-D041-BAFB-5CBEBB3FEC8F}"/>
              </a:ext>
            </a:extLst>
          </p:cNvPr>
          <p:cNvCxnSpPr>
            <a:cxnSpLocks/>
          </p:cNvCxnSpPr>
          <p:nvPr/>
        </p:nvCxnSpPr>
        <p:spPr>
          <a:xfrm>
            <a:off x="8954934" y="4937761"/>
            <a:ext cx="2790812" cy="303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5E5CC0F-9CE5-644D-A93A-0949DA74922C}"/>
              </a:ext>
            </a:extLst>
          </p:cNvPr>
          <p:cNvCxnSpPr>
            <a:cxnSpLocks/>
          </p:cNvCxnSpPr>
          <p:nvPr/>
        </p:nvCxnSpPr>
        <p:spPr>
          <a:xfrm>
            <a:off x="8381214" y="1776762"/>
            <a:ext cx="350982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FFBC73-B2D6-4247-AC1A-C606347555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405671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AECFB409-7695-9945-BB23-78ABD3D149CC}"/>
              </a:ext>
            </a:extLst>
          </p:cNvPr>
          <p:cNvSpPr txBox="1"/>
          <p:nvPr/>
        </p:nvSpPr>
        <p:spPr>
          <a:xfrm>
            <a:off x="335666" y="254643"/>
            <a:ext cx="43338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IV. Analyse des mocks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3AA7DC80-3663-8C44-9C9F-3F2FBCC0C2C5}"/>
              </a:ext>
            </a:extLst>
          </p:cNvPr>
          <p:cNvSpPr/>
          <p:nvPr/>
        </p:nvSpPr>
        <p:spPr>
          <a:xfrm>
            <a:off x="-238756" y="-167833"/>
            <a:ext cx="5227445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482BB98-AD62-9C45-853E-66AAAB7CD251}"/>
                  </a:ext>
                </a:extLst>
              </p:cNvPr>
              <p:cNvSpPr txBox="1"/>
              <p:nvPr/>
            </p:nvSpPr>
            <p:spPr>
              <a:xfrm>
                <a:off x="335666" y="1556795"/>
                <a:ext cx="3879780" cy="10464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000" dirty="0" err="1"/>
                  <a:t>Raw</a:t>
                </a:r>
                <a:r>
                  <a:rPr lang="fr-FR" sz="2000" dirty="0"/>
                  <a:t> mocks :</a:t>
                </a:r>
              </a:p>
              <a:p>
                <a:endParaRPr lang="fr-FR" sz="2000" dirty="0"/>
              </a:p>
              <a:p>
                <a:r>
                  <a:rPr lang="fr-FR" sz="2000" dirty="0"/>
                  <a:t>spectre de puissance 1D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p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FR" sz="22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482BB98-AD62-9C45-853E-66AAAB7CD2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666" y="1556795"/>
                <a:ext cx="3879780" cy="1046440"/>
              </a:xfrm>
              <a:prstGeom prst="rect">
                <a:avLst/>
              </a:prstGeom>
              <a:blipFill>
                <a:blip r:embed="rId2"/>
                <a:stretch>
                  <a:fillRect l="-1303" t="-2410" b="-843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AF3D3AD0-5899-4D46-91F9-373DC3768B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0188" y="77067"/>
            <a:ext cx="6952366" cy="39751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5683B95-231C-E942-8698-9C9BF81EE6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4147" y="3251417"/>
            <a:ext cx="4530584" cy="343569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8FAF467-6764-B24C-8A3E-2123B7CDC29F}"/>
                  </a:ext>
                </a:extLst>
              </p:cNvPr>
              <p:cNvSpPr txBox="1"/>
              <p:nvPr/>
            </p:nvSpPr>
            <p:spPr>
              <a:xfrm>
                <a:off x="431610" y="3429000"/>
                <a:ext cx="2291788" cy="10456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2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p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</m:oMath>
                </a14:m>
                <a:r>
                  <a:rPr lang="fr-FR" dirty="0"/>
                  <a:t> </a:t>
                </a:r>
                <a:r>
                  <a:rPr lang="fr-FR" sz="2000" dirty="0"/>
                  <a:t>obtenus avec la procédure d’ajustement :</a:t>
                </a:r>
                <a:endParaRPr lang="fr-FR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8FAF467-6764-B24C-8A3E-2123B7CDC2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610" y="3429000"/>
                <a:ext cx="2291788" cy="1045671"/>
              </a:xfrm>
              <a:prstGeom prst="rect">
                <a:avLst/>
              </a:prstGeom>
              <a:blipFill>
                <a:blip r:embed="rId5"/>
                <a:stretch>
                  <a:fillRect l="-2762" r="-2762" b="-963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31489B14-0846-C94C-9AEB-BB01BAB4B77C}"/>
              </a:ext>
            </a:extLst>
          </p:cNvPr>
          <p:cNvSpPr txBox="1"/>
          <p:nvPr/>
        </p:nvSpPr>
        <p:spPr>
          <a:xfrm>
            <a:off x="8299048" y="4969263"/>
            <a:ext cx="34261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ym typeface="Wingdings" pitchFamily="2" charset="2"/>
              </a:rPr>
              <a:t> Bug introduit avec la dépendance en z ?</a:t>
            </a:r>
            <a:endParaRPr lang="fr-FR" sz="20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DE12F1D-A817-644E-AEE0-DB3F08B7116A}"/>
              </a:ext>
            </a:extLst>
          </p:cNvPr>
          <p:cNvSpPr txBox="1"/>
          <p:nvPr/>
        </p:nvSpPr>
        <p:spPr>
          <a:xfrm>
            <a:off x="7769004" y="6072188"/>
            <a:ext cx="3297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spare</a:t>
            </a:r>
            <a:r>
              <a:rPr lang="fr-FR" dirty="0"/>
              <a:t> tests P1D (z fixé par ex)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A6F920F-92D6-A24F-AAD9-AC83A4D10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3081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482BB98-AD62-9C45-853E-66AAAB7CD251}"/>
              </a:ext>
            </a:extLst>
          </p:cNvPr>
          <p:cNvSpPr txBox="1"/>
          <p:nvPr/>
        </p:nvSpPr>
        <p:spPr>
          <a:xfrm>
            <a:off x="335666" y="1556795"/>
            <a:ext cx="8419484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Comparaison des biais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000" dirty="0"/>
          </a:p>
          <a:p>
            <a:r>
              <a:rPr lang="fr-FR" dirty="0"/>
              <a:t>mesures faites sur </a:t>
            </a:r>
            <a:r>
              <a:rPr lang="fr-FR" dirty="0">
                <a:solidFill>
                  <a:schemeClr val="accent4"/>
                </a:solidFill>
              </a:rPr>
              <a:t>l’</a:t>
            </a:r>
            <a:r>
              <a:rPr lang="fr-FR" dirty="0" err="1">
                <a:solidFill>
                  <a:schemeClr val="accent4"/>
                </a:solidFill>
              </a:rPr>
              <a:t>auto-corrélation</a:t>
            </a:r>
            <a:r>
              <a:rPr lang="fr-FR" dirty="0">
                <a:solidFill>
                  <a:schemeClr val="accent4"/>
                </a:solidFill>
              </a:rPr>
              <a:t> Ly</a:t>
            </a:r>
            <a:r>
              <a:rPr lang="fr-FR" sz="2000" dirty="0">
                <a:solidFill>
                  <a:schemeClr val="accent4"/>
                </a:solidFill>
              </a:rPr>
              <a:t>⍺</a:t>
            </a:r>
            <a:r>
              <a:rPr lang="fr-FR" dirty="0">
                <a:solidFill>
                  <a:schemeClr val="accent4"/>
                </a:solidFill>
              </a:rPr>
              <a:t> x Ly</a:t>
            </a:r>
            <a:r>
              <a:rPr lang="fr-FR" sz="2000" dirty="0">
                <a:solidFill>
                  <a:schemeClr val="accent4"/>
                </a:solidFill>
              </a:rPr>
              <a:t>⍺</a:t>
            </a:r>
            <a:r>
              <a:rPr lang="fr-FR" dirty="0">
                <a:solidFill>
                  <a:schemeClr val="accent4"/>
                </a:solidFill>
              </a:rPr>
              <a:t> </a:t>
            </a:r>
            <a:r>
              <a:rPr lang="fr-FR" dirty="0"/>
              <a:t>et </a:t>
            </a:r>
            <a:r>
              <a:rPr lang="fr-FR" dirty="0">
                <a:solidFill>
                  <a:schemeClr val="accent4"/>
                </a:solidFill>
              </a:rPr>
              <a:t>corrélation croisée Ly</a:t>
            </a:r>
            <a:r>
              <a:rPr lang="fr-FR" sz="2000" dirty="0">
                <a:solidFill>
                  <a:schemeClr val="accent4"/>
                </a:solidFill>
              </a:rPr>
              <a:t>⍺</a:t>
            </a:r>
            <a:r>
              <a:rPr lang="fr-FR" dirty="0">
                <a:solidFill>
                  <a:schemeClr val="accent4"/>
                </a:solidFill>
              </a:rPr>
              <a:t> x QSO</a:t>
            </a:r>
            <a:endParaRPr lang="fr-FR" dirty="0"/>
          </a:p>
          <a:p>
            <a:r>
              <a:rPr lang="fr-FR" dirty="0">
                <a:sym typeface="Wingdings" pitchFamily="2" charset="2"/>
              </a:rPr>
              <a:t> </a:t>
            </a:r>
            <a:r>
              <a:rPr lang="fr-FR" dirty="0"/>
              <a:t>corrélations croisées avec HCD pas compatibles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4CF65A-1CFA-2441-9215-CACF79B18998}"/>
              </a:ext>
            </a:extLst>
          </p:cNvPr>
          <p:cNvSpPr txBox="1"/>
          <p:nvPr/>
        </p:nvSpPr>
        <p:spPr>
          <a:xfrm>
            <a:off x="7680960" y="623944"/>
            <a:ext cx="30139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5"/>
                </a:solidFill>
              </a:rPr>
              <a:t>Rajouter eboss-0.3 ?</a:t>
            </a:r>
          </a:p>
          <a:p>
            <a:r>
              <a:rPr lang="fr-FR" dirty="0">
                <a:solidFill>
                  <a:schemeClr val="accent5"/>
                </a:solidFill>
              </a:rPr>
              <a:t>Mettre ce slide en backup 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E338E9-05F4-184C-A15F-62E2A23273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7741" y="3293033"/>
            <a:ext cx="10016775" cy="348449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E0D1863-7D66-F34E-8C7D-C484E2ED358D}"/>
              </a:ext>
            </a:extLst>
          </p:cNvPr>
          <p:cNvSpPr txBox="1"/>
          <p:nvPr/>
        </p:nvSpPr>
        <p:spPr>
          <a:xfrm>
            <a:off x="335666" y="254643"/>
            <a:ext cx="65598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V. Comparaison avec les données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CC4B5849-E50B-544F-A0AF-71BB117B06CF}"/>
              </a:ext>
            </a:extLst>
          </p:cNvPr>
          <p:cNvSpPr/>
          <p:nvPr/>
        </p:nvSpPr>
        <p:spPr>
          <a:xfrm>
            <a:off x="-238756" y="-167833"/>
            <a:ext cx="7392591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23B7D41-18C2-5C4D-BE4F-60C8A2D9C3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798779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F822E29-CE35-BD44-9DE7-E570E8472223}"/>
              </a:ext>
            </a:extLst>
          </p:cNvPr>
          <p:cNvSpPr txBox="1"/>
          <p:nvPr/>
        </p:nvSpPr>
        <p:spPr>
          <a:xfrm>
            <a:off x="335666" y="254643"/>
            <a:ext cx="60723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III. Ajustement des paramètres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82661C0-403F-864F-9D98-966639B56333}"/>
              </a:ext>
            </a:extLst>
          </p:cNvPr>
          <p:cNvSpPr/>
          <p:nvPr/>
        </p:nvSpPr>
        <p:spPr>
          <a:xfrm>
            <a:off x="-238756" y="-167833"/>
            <a:ext cx="6905773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BF508E0-A349-9548-BF57-309B47CF6E08}"/>
              </a:ext>
            </a:extLst>
          </p:cNvPr>
          <p:cNvSpPr txBox="1"/>
          <p:nvPr/>
        </p:nvSpPr>
        <p:spPr>
          <a:xfrm>
            <a:off x="616575" y="529321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	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61FE37A7-7AC2-344D-BF3D-C66615C11D53}"/>
                  </a:ext>
                </a:extLst>
              </p:cNvPr>
              <p:cNvSpPr/>
              <p:nvPr/>
            </p:nvSpPr>
            <p:spPr>
              <a:xfrm>
                <a:off x="616575" y="1349157"/>
                <a:ext cx="5626284" cy="4065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d>
                                <m:dPr>
                                  <m:ctrlPr>
                                    <a:rPr lang="en-US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  <m:func>
                                <m:func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  <m:d>
                                        <m:dPr>
                                          <m:ctrlPr>
                                            <a:rPr lang="en-US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d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)(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  <m:d>
                                        <m:dPr>
                                          <m:ctrlPr>
                                            <a:rPr lang="en-US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d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𝜂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∥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func>
                    </m:oMath>
                  </m:oMathPara>
                </a14:m>
                <a:endParaRPr lang="fr-FR" sz="2000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61FE37A7-7AC2-344D-BF3D-C66615C11D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575" y="1349157"/>
                <a:ext cx="5626284" cy="406586"/>
              </a:xfrm>
              <a:prstGeom prst="rect">
                <a:avLst/>
              </a:prstGeom>
              <a:blipFill>
                <a:blip r:embed="rId2"/>
                <a:stretch>
                  <a:fillRect b="-1212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481A3D2-1163-C84B-AB9A-9E86C703AEFE}"/>
                  </a:ext>
                </a:extLst>
              </p:cNvPr>
              <p:cNvSpPr txBox="1"/>
              <p:nvPr/>
            </p:nvSpPr>
            <p:spPr>
              <a:xfrm>
                <a:off x="1404573" y="1928177"/>
                <a:ext cx="9755598" cy="6718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4 paramètres à ajuster :		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/>
                  <a:t> ;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b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/>
                  <a:t> ;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/>
                  <a:t> 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</m:t>
                    </m:r>
                  </m:oMath>
                </a14:m>
                <a:endParaRPr lang="fr-FR" dirty="0"/>
              </a:p>
              <a:p>
                <a:r>
                  <a:rPr lang="fr-FR" dirty="0"/>
                  <a:t>afin d’obtenir les bons :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Lya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/>
                  <a:t>,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Lya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/>
                  <a:t>,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F</m:t>
                    </m:r>
                    <m: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fr-FR" dirty="0"/>
                  <a:t> 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</m:t>
                        </m:r>
                      </m:e>
                      <m:sup>
                        <m: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/>
                  <a:t> </a:t>
                </a: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481A3D2-1163-C84B-AB9A-9E86C703AE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4573" y="1928177"/>
                <a:ext cx="9755598" cy="671851"/>
              </a:xfrm>
              <a:prstGeom prst="rect">
                <a:avLst/>
              </a:prstGeom>
              <a:blipFill>
                <a:blip r:embed="rId3"/>
                <a:stretch>
                  <a:fillRect l="-520" t="-3704" b="-740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621A7CD-6FD8-8C4D-BA15-29E41BD2CD7E}"/>
                  </a:ext>
                </a:extLst>
              </p:cNvPr>
              <p:cNvSpPr txBox="1"/>
              <p:nvPr/>
            </p:nvSpPr>
            <p:spPr>
              <a:xfrm>
                <a:off x="616575" y="2778298"/>
                <a:ext cx="6741155" cy="46241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dirty="0"/>
                  <a:t>Procédure itérative effectuée pour :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=1.8</m:t>
                    </m:r>
                  </m:oMath>
                </a14:m>
                <a:r>
                  <a:rPr lang="fr-FR" dirty="0"/>
                  <a:t> 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=2.2</m:t>
                    </m:r>
                  </m:oMath>
                </a14:m>
                <a:r>
                  <a:rPr lang="fr-FR" dirty="0"/>
                  <a:t> 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=2.6</m:t>
                    </m:r>
                  </m:oMath>
                </a14:m>
                <a:r>
                  <a:rPr lang="fr-FR" dirty="0"/>
                  <a:t> 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=3.0</m:t>
                    </m:r>
                  </m:oMath>
                </a14:m>
                <a:r>
                  <a:rPr lang="fr-FR" dirty="0"/>
                  <a:t> 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=3.6</m:t>
                    </m:r>
                  </m:oMath>
                </a14:m>
                <a:endParaRPr lang="fr-FR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dirty="0"/>
                  <a:t>Initialisation :</a:t>
                </a:r>
              </a:p>
              <a:p>
                <a:r>
                  <a:rPr lang="fr-FR" dirty="0"/>
                  <a:t>	-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/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Lya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endParaRPr lang="fr-FR" dirty="0"/>
              </a:p>
              <a:p>
                <a:r>
                  <a:rPr lang="fr-FR" dirty="0"/>
                  <a:t>	-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/>
                  <a:t> 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b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/>
                  <a:t> déduits de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F</m:t>
                    </m:r>
                    <m: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fr-FR" dirty="0"/>
                  <a:t> et </a:t>
                </a:r>
                <a14:m>
                  <m:oMath xmlns:m="http://schemas.openxmlformats.org/officeDocument/2006/math"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P</m:t>
                            </m:r>
                          </m:e>
                          <m:sup>
                            <m:r>
                              <a:rPr lang="en-US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D</m:t>
                            </m:r>
                          </m:sup>
                        </m:s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e>
                    </m:nary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r>
                  <a:rPr lang="fr-FR" dirty="0"/>
                  <a:t>	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/>
                  <a:t> déterminé itérativement</a:t>
                </a:r>
              </a:p>
              <a:p>
                <a:endParaRPr lang="fr-FR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dirty="0"/>
                  <a:t>Itérations :</a:t>
                </a:r>
              </a:p>
              <a:p>
                <a:r>
                  <a:rPr lang="fr-FR" dirty="0"/>
                  <a:t>	- calculer la prédiction</a:t>
                </a:r>
              </a:p>
              <a:p>
                <a:r>
                  <a:rPr lang="fr-FR" dirty="0"/>
                  <a:t>	- ajuster la prédiction</a:t>
                </a:r>
              </a:p>
              <a:p>
                <a:r>
                  <a:rPr lang="fr-FR" dirty="0"/>
                  <a:t>	- comparer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Lya</m:t>
                        </m:r>
                      </m:sub>
                    </m:sSub>
                  </m:oMath>
                </a14:m>
                <a:r>
                  <a:rPr lang="fr-FR" dirty="0"/>
                  <a:t>,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Lya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fr-FR" dirty="0"/>
                  <a:t> et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F</m:t>
                    </m:r>
                    <m: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fr-FR" dirty="0"/>
                  <a:t> aux données</a:t>
                </a:r>
              </a:p>
              <a:p>
                <a:r>
                  <a:rPr lang="fr-FR" dirty="0"/>
                  <a:t>	- modifier légèrement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b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/>
                  <a:t> 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fr-FR" dirty="0"/>
                  <a:t>et recommencer si 	nécessaire</a:t>
                </a:r>
              </a:p>
              <a:p>
                <a:endParaRPr lang="fr-FR" dirty="0"/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621A7CD-6FD8-8C4D-BA15-29E41BD2CD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575" y="2778298"/>
                <a:ext cx="6741155" cy="4624151"/>
              </a:xfrm>
              <a:prstGeom prst="rect">
                <a:avLst/>
              </a:prstGeom>
              <a:blipFill>
                <a:blip r:embed="rId4"/>
                <a:stretch>
                  <a:fillRect l="-565" t="-548" r="-18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927164DB-E4F2-A341-8374-3417F95FB6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58460" y="2660237"/>
            <a:ext cx="5033540" cy="3825059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9FBC687-0453-ED4B-A145-BF66445029F1}"/>
              </a:ext>
            </a:extLst>
          </p:cNvPr>
          <p:cNvCxnSpPr/>
          <p:nvPr/>
        </p:nvCxnSpPr>
        <p:spPr>
          <a:xfrm>
            <a:off x="4869712" y="4699591"/>
            <a:ext cx="199892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80C61B0-AD1B-614A-A269-9C05F7D74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1513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7B92F73-8D8E-814B-9AE5-C8657C9E33A1}"/>
              </a:ext>
            </a:extLst>
          </p:cNvPr>
          <p:cNvSpPr txBox="1"/>
          <p:nvPr/>
        </p:nvSpPr>
        <p:spPr>
          <a:xfrm>
            <a:off x="335666" y="254643"/>
            <a:ext cx="29498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I. Introduction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48799020-38FC-C541-95B4-824AF3C3217E}"/>
              </a:ext>
            </a:extLst>
          </p:cNvPr>
          <p:cNvSpPr/>
          <p:nvPr/>
        </p:nvSpPr>
        <p:spPr>
          <a:xfrm>
            <a:off x="-238755" y="-167833"/>
            <a:ext cx="3815331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E12F82-2098-C54F-A24B-07AE5447167D}"/>
              </a:ext>
            </a:extLst>
          </p:cNvPr>
          <p:cNvSpPr txBox="1"/>
          <p:nvPr/>
        </p:nvSpPr>
        <p:spPr>
          <a:xfrm>
            <a:off x="567295" y="1428452"/>
            <a:ext cx="499367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200" dirty="0"/>
              <a:t>Les RSD (</a:t>
            </a:r>
            <a:r>
              <a:rPr lang="fr-FR" sz="2200" dirty="0" err="1"/>
              <a:t>redshift</a:t>
            </a:r>
            <a:r>
              <a:rPr lang="fr-FR" sz="2200" dirty="0"/>
              <a:t> </a:t>
            </a:r>
            <a:r>
              <a:rPr lang="fr-FR" sz="2200" dirty="0" err="1"/>
              <a:t>space</a:t>
            </a:r>
            <a:r>
              <a:rPr lang="fr-FR" sz="2200" dirty="0"/>
              <a:t> distorsions)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5E4A2E2-6955-664E-89C3-17318F1B07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666" y="2205493"/>
            <a:ext cx="5922335" cy="254955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A3F76B1B-0375-E244-BCFB-0730B7A006DE}"/>
                  </a:ext>
                </a:extLst>
              </p:cNvPr>
              <p:cNvSpPr/>
              <p:nvPr/>
            </p:nvSpPr>
            <p:spPr>
              <a:xfrm>
                <a:off x="6850674" y="4071532"/>
                <a:ext cx="5500224" cy="80829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p>
                    </m:sSubSup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e>
                        </m:acc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1+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sSubSup>
                              <m:sSubSup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  <m:sup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mati</m:t>
                        </m:r>
                        <m: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è</m:t>
                        </m:r>
                        <m:r>
                          <m:rPr>
                            <m:sty m:val="p"/>
                          </m:rP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re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e>
                        </m:acc>
                      </m:e>
                    </m:d>
                  </m:oMath>
                </a14:m>
                <a:r>
                  <a:rPr lang="fr-FR" sz="2000" dirty="0"/>
                  <a:t> (Kaiser 1987)</a:t>
                </a:r>
              </a:p>
              <a:p>
                <a:endParaRPr lang="fr-FR" sz="2000" dirty="0"/>
              </a:p>
            </p:txBody>
          </p:sp>
        </mc:Choice>
        <mc:Fallback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A3F76B1B-0375-E244-BCFB-0730B7A006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0674" y="4071532"/>
                <a:ext cx="5500224" cy="808298"/>
              </a:xfrm>
              <a:prstGeom prst="rect">
                <a:avLst/>
              </a:prstGeom>
              <a:blipFill>
                <a:blip r:embed="rId3"/>
                <a:stretch>
                  <a:fillRect r="-23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69E97E59-43DD-9845-AD60-CCB08043756F}"/>
              </a:ext>
            </a:extLst>
          </p:cNvPr>
          <p:cNvSpPr txBox="1"/>
          <p:nvPr/>
        </p:nvSpPr>
        <p:spPr>
          <a:xfrm>
            <a:off x="7019127" y="2368981"/>
            <a:ext cx="50267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Les structures sphériques sont « aplaties » dans l’espace des </a:t>
            </a:r>
            <a:r>
              <a:rPr lang="fr-FR" dirty="0" err="1"/>
              <a:t>redshifts</a:t>
            </a:r>
            <a:endParaRPr lang="fr-FR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6B61A1-F188-BB40-8263-9C9917F7E78D}"/>
              </a:ext>
            </a:extLst>
          </p:cNvPr>
          <p:cNvSpPr txBox="1"/>
          <p:nvPr/>
        </p:nvSpPr>
        <p:spPr>
          <a:xfrm>
            <a:off x="1668910" y="5778439"/>
            <a:ext cx="344677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à"/>
            </a:pPr>
            <a:r>
              <a:rPr lang="fr-FR" sz="2000" dirty="0"/>
              <a:t>Analyses RSD : </a:t>
            </a:r>
          </a:p>
          <a:p>
            <a:r>
              <a:rPr lang="fr-FR" sz="2000" dirty="0"/>
              <a:t>tests des théories de gravité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E63D4DB-2172-3B4E-A1B9-4778E68BC3E3}"/>
              </a:ext>
            </a:extLst>
          </p:cNvPr>
          <p:cNvSpPr txBox="1"/>
          <p:nvPr/>
        </p:nvSpPr>
        <p:spPr>
          <a:xfrm>
            <a:off x="7534163" y="3342950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biais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10517E0-FECB-D748-9C10-78CC2D261A8D}"/>
              </a:ext>
            </a:extLst>
          </p:cNvPr>
          <p:cNvSpPr txBox="1"/>
          <p:nvPr/>
        </p:nvSpPr>
        <p:spPr>
          <a:xfrm>
            <a:off x="9034495" y="3377730"/>
            <a:ext cx="1728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paramètre RSD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C32C283-0C08-C84D-B677-53B1298903F5}"/>
              </a:ext>
            </a:extLst>
          </p:cNvPr>
          <p:cNvCxnSpPr>
            <a:cxnSpLocks/>
          </p:cNvCxnSpPr>
          <p:nvPr/>
        </p:nvCxnSpPr>
        <p:spPr>
          <a:xfrm flipH="1" flipV="1">
            <a:off x="7863742" y="3689104"/>
            <a:ext cx="103180" cy="4322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7419BFE-6C2C-4D43-9597-B5AF91840DA5}"/>
              </a:ext>
            </a:extLst>
          </p:cNvPr>
          <p:cNvCxnSpPr>
            <a:cxnSpLocks/>
          </p:cNvCxnSpPr>
          <p:nvPr/>
        </p:nvCxnSpPr>
        <p:spPr>
          <a:xfrm flipV="1">
            <a:off x="8868829" y="3747062"/>
            <a:ext cx="618181" cy="46696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2D91B89-FB01-D148-9864-3F313383A29B}"/>
                  </a:ext>
                </a:extLst>
              </p:cNvPr>
              <p:cNvSpPr txBox="1"/>
              <p:nvPr/>
            </p:nvSpPr>
            <p:spPr>
              <a:xfrm>
                <a:off x="10234341" y="5166737"/>
                <a:ext cx="1957659" cy="7693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:r>
                  <a:rPr lang="en-US" b="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∥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den>
                    </m:f>
                  </m:oMath>
                </a14:m>
                <a:endParaRPr lang="fr-FR" dirty="0"/>
              </a:p>
              <a:p>
                <a:pPr/>
                <a:r>
                  <a:rPr lang="en-US" b="0" dirty="0"/>
                  <a:t>  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func>
                  </m:oMath>
                </a14:m>
                <a:endParaRPr lang="fr-FR" dirty="0"/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2D91B89-FB01-D148-9864-3F313383A2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34341" y="5166737"/>
                <a:ext cx="1957659" cy="76931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C176A3D-24D4-E34A-8449-8CD3282F1EEA}"/>
                  </a:ext>
                </a:extLst>
              </p:cNvPr>
              <p:cNvSpPr txBox="1"/>
              <p:nvPr/>
            </p:nvSpPr>
            <p:spPr>
              <a:xfrm>
                <a:off x="5898842" y="1307456"/>
                <a:ext cx="2899640" cy="6728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200" b="0" i="0" smtClean="0">
                              <a:latin typeface="Cambria Math" panose="02040503050406030204" pitchFamily="18" charset="0"/>
                            </a:rPr>
                            <m:t>mesure</m:t>
                          </m:r>
                        </m:sub>
                      </m:sSub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200" b="0" i="0" smtClean="0">
                              <a:latin typeface="Cambria Math" panose="02040503050406030204" pitchFamily="18" charset="0"/>
                            </a:rPr>
                            <m:t>cosmo</m:t>
                          </m:r>
                        </m:sub>
                      </m:sSub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∥</m:t>
                              </m:r>
                            </m:sub>
                          </m:sSub>
                        </m:num>
                        <m:den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den>
                      </m:f>
                    </m:oMath>
                  </m:oMathPara>
                </a14:m>
                <a:endParaRPr lang="fr-FR" sz="2200" dirty="0"/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C176A3D-24D4-E34A-8449-8CD3282F1E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8842" y="1307456"/>
                <a:ext cx="2899640" cy="6728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0F3F184-97F3-7B4D-A3B7-AB8C87DFE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79F50ECF-41D0-E945-85A2-5E47C123BBF1}"/>
              </a:ext>
            </a:extLst>
          </p:cNvPr>
          <p:cNvSpPr/>
          <p:nvPr/>
        </p:nvSpPr>
        <p:spPr>
          <a:xfrm>
            <a:off x="5697437" y="1324938"/>
            <a:ext cx="3438918" cy="670851"/>
          </a:xfrm>
          <a:prstGeom prst="roundRect">
            <a:avLst>
              <a:gd name="adj" fmla="val 25666"/>
            </a:avLst>
          </a:prstGeom>
          <a:noFill/>
          <a:ln w="317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4053A88-5B24-644A-AA64-5D6185A83F52}"/>
              </a:ext>
            </a:extLst>
          </p:cNvPr>
          <p:cNvCxnSpPr>
            <a:cxnSpLocks/>
          </p:cNvCxnSpPr>
          <p:nvPr/>
        </p:nvCxnSpPr>
        <p:spPr>
          <a:xfrm flipH="1">
            <a:off x="8892752" y="5067244"/>
            <a:ext cx="4820" cy="1585204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9BFA9AF-CAA4-2B44-88CC-4256C58128A4}"/>
              </a:ext>
            </a:extLst>
          </p:cNvPr>
          <p:cNvCxnSpPr>
            <a:cxnSpLocks/>
          </p:cNvCxnSpPr>
          <p:nvPr/>
        </p:nvCxnSpPr>
        <p:spPr>
          <a:xfrm>
            <a:off x="7863742" y="6070745"/>
            <a:ext cx="2125058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5C7E9EE-795B-9444-9997-5EE57868F0CD}"/>
                  </a:ext>
                </a:extLst>
              </p:cNvPr>
              <p:cNvSpPr txBox="1"/>
              <p:nvPr/>
            </p:nvSpPr>
            <p:spPr>
              <a:xfrm>
                <a:off x="8467444" y="4888840"/>
                <a:ext cx="468333" cy="3752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∥</m:t>
                          </m:r>
                        </m:sub>
                      </m:sSub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5C7E9EE-795B-9444-9997-5EE57868F0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7444" y="4888840"/>
                <a:ext cx="468333" cy="375231"/>
              </a:xfrm>
              <a:prstGeom prst="rect">
                <a:avLst/>
              </a:prstGeom>
              <a:blipFill>
                <a:blip r:embed="rId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7E3541E-765B-2640-9670-7EC405B31E2C}"/>
                  </a:ext>
                </a:extLst>
              </p:cNvPr>
              <p:cNvSpPr txBox="1"/>
              <p:nvPr/>
            </p:nvSpPr>
            <p:spPr>
              <a:xfrm>
                <a:off x="9756108" y="6079285"/>
                <a:ext cx="50840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⊥</m:t>
                          </m:r>
                        </m:sub>
                      </m:sSub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7E3541E-765B-2640-9670-7EC405B31E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56108" y="6079285"/>
                <a:ext cx="508409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8777912-BEAA-6F4D-8B6E-FAF65DDCDF46}"/>
              </a:ext>
            </a:extLst>
          </p:cNvPr>
          <p:cNvCxnSpPr>
            <a:cxnSpLocks/>
          </p:cNvCxnSpPr>
          <p:nvPr/>
        </p:nvCxnSpPr>
        <p:spPr>
          <a:xfrm flipH="1">
            <a:off x="8902392" y="5341109"/>
            <a:ext cx="410764" cy="738176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BD99C7F7-1F57-3E40-913D-3A969474D891}"/>
              </a:ext>
            </a:extLst>
          </p:cNvPr>
          <p:cNvCxnSpPr/>
          <p:nvPr/>
        </p:nvCxnSpPr>
        <p:spPr>
          <a:xfrm flipH="1">
            <a:off x="8892752" y="5341109"/>
            <a:ext cx="420404" cy="0"/>
          </a:xfrm>
          <a:prstGeom prst="line">
            <a:avLst/>
          </a:prstGeom>
          <a:ln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CB563EB8-718A-364D-B9C8-7259A338FED6}"/>
              </a:ext>
            </a:extLst>
          </p:cNvPr>
          <p:cNvCxnSpPr>
            <a:cxnSpLocks/>
          </p:cNvCxnSpPr>
          <p:nvPr/>
        </p:nvCxnSpPr>
        <p:spPr>
          <a:xfrm flipV="1">
            <a:off x="9313156" y="5341109"/>
            <a:ext cx="0" cy="729635"/>
          </a:xfrm>
          <a:prstGeom prst="line">
            <a:avLst/>
          </a:prstGeom>
          <a:ln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75AD3939-3058-E943-AEDF-B59CFB25BE42}"/>
                  </a:ext>
                </a:extLst>
              </p:cNvPr>
              <p:cNvSpPr txBox="1"/>
              <p:nvPr/>
            </p:nvSpPr>
            <p:spPr>
              <a:xfrm>
                <a:off x="9324604" y="5086213"/>
                <a:ext cx="386965" cy="4103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fr-FR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acc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75AD3939-3058-E943-AEDF-B59CFB25BE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4604" y="5086213"/>
                <a:ext cx="386965" cy="41030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Arc 30">
            <a:extLst>
              <a:ext uri="{FF2B5EF4-FFF2-40B4-BE49-F238E27FC236}">
                <a16:creationId xmlns:a16="http://schemas.microsoft.com/office/drawing/2014/main" id="{207F249B-847C-6A40-8BE2-B9F9ABAF096E}"/>
              </a:ext>
            </a:extLst>
          </p:cNvPr>
          <p:cNvSpPr/>
          <p:nvPr/>
        </p:nvSpPr>
        <p:spPr>
          <a:xfrm>
            <a:off x="8769246" y="5735357"/>
            <a:ext cx="257966" cy="225878"/>
          </a:xfrm>
          <a:prstGeom prst="arc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ED82F5A-81D5-BC48-BC7F-D532E0411335}"/>
                  </a:ext>
                </a:extLst>
              </p:cNvPr>
              <p:cNvSpPr txBox="1"/>
              <p:nvPr/>
            </p:nvSpPr>
            <p:spPr>
              <a:xfrm>
                <a:off x="8828510" y="5421187"/>
                <a:ext cx="39017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ED82F5A-81D5-BC48-BC7F-D532E04113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28510" y="5421187"/>
                <a:ext cx="390171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299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15" grpId="1"/>
      <p:bldP spid="16" grpId="1"/>
      <p:bldP spid="22" grpId="0"/>
      <p:bldP spid="24" grpId="0"/>
      <p:bldP spid="25" grpId="0"/>
      <p:bldP spid="30" grpId="0"/>
      <p:bldP spid="31" grpId="0" animBg="1"/>
      <p:bldP spid="32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E7F7E4E-D7C1-FD44-9C1C-7A9E8C88AB41}"/>
                  </a:ext>
                </a:extLst>
              </p:cNvPr>
              <p:cNvSpPr txBox="1"/>
              <p:nvPr/>
            </p:nvSpPr>
            <p:spPr>
              <a:xfrm>
                <a:off x="590817" y="1944668"/>
                <a:ext cx="3584251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s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/>
                  <a:t> : procédure itérative</a:t>
                </a:r>
                <a:endParaRPr lang="fr-FR" sz="2000" i="1" dirty="0"/>
              </a:p>
              <a:p>
                <a:endParaRPr lang="fr-FR" sz="2000" i="1" dirty="0"/>
              </a:p>
              <a:p>
                <a:endParaRPr lang="fr-FR" sz="20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E7F7E4E-D7C1-FD44-9C1C-7A9E8C88AB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817" y="1944668"/>
                <a:ext cx="3584251" cy="1015663"/>
              </a:xfrm>
              <a:prstGeom prst="rect">
                <a:avLst/>
              </a:prstGeom>
              <a:blipFill>
                <a:blip r:embed="rId2"/>
                <a:stretch>
                  <a:fillRect l="-1413" t="-2469" r="-70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436E76B7-B378-D341-95AC-516441DD8A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5980" y="2605815"/>
            <a:ext cx="3416300" cy="83185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CDF55E2-B91F-AF44-9CB1-1036C5CE37DC}"/>
              </a:ext>
            </a:extLst>
          </p:cNvPr>
          <p:cNvSpPr txBox="1"/>
          <p:nvPr/>
        </p:nvSpPr>
        <p:spPr>
          <a:xfrm>
            <a:off x="590817" y="3863067"/>
            <a:ext cx="29418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10 itérations suffisantes</a:t>
            </a:r>
          </a:p>
          <a:p>
            <a:endParaRPr lang="fr-FR" sz="2000" dirty="0"/>
          </a:p>
          <a:p>
            <a:endParaRPr lang="fr-FR" sz="20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800859F-456A-3449-8709-CBDFC720C2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7198" y="2155255"/>
            <a:ext cx="5853426" cy="444810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D92FFB8-ABE0-EE47-BBB6-DDEAC9489873}"/>
              </a:ext>
            </a:extLst>
          </p:cNvPr>
          <p:cNvSpPr txBox="1"/>
          <p:nvPr/>
        </p:nvSpPr>
        <p:spPr>
          <a:xfrm>
            <a:off x="335666" y="254643"/>
            <a:ext cx="60723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III. Ajustement des paramètres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3C11F5C2-E05A-A640-94AF-6A0F2B1BF5C2}"/>
              </a:ext>
            </a:extLst>
          </p:cNvPr>
          <p:cNvSpPr/>
          <p:nvPr/>
        </p:nvSpPr>
        <p:spPr>
          <a:xfrm>
            <a:off x="-238756" y="-167833"/>
            <a:ext cx="6905773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0F70B9E-945F-6542-A164-74234854F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87282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5B98B7B1-26C0-6A41-9976-2897C14929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0767" y="0"/>
            <a:ext cx="4541233" cy="6858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77BD73C8-2885-D848-BFED-9BEAE3E23D5B}"/>
                  </a:ext>
                </a:extLst>
              </p:cNvPr>
              <p:cNvSpPr txBox="1"/>
              <p:nvPr/>
            </p:nvSpPr>
            <p:spPr>
              <a:xfrm>
                <a:off x="567295" y="1428452"/>
                <a:ext cx="6459076" cy="22818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Fonction de corrélation de la matière</a:t>
                </a:r>
              </a:p>
              <a:p>
                <a:endParaRPr lang="fr-FR" sz="2000" dirty="0"/>
              </a:p>
              <a:p>
                <a:r>
                  <a:rPr lang="fr-FR" sz="2000" dirty="0"/>
                  <a:t>contraste de densité : 		</a:t>
                </a:r>
                <a14:m>
                  <m:oMath xmlns:m="http://schemas.openxmlformats.org/officeDocument/2006/math">
                    <m:r>
                      <a:rPr lang="fr-F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  <m:d>
                          <m:d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num>
                      <m:den>
                        <m:acc>
                          <m:accPr>
                            <m:chr m:val="̅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</m:acc>
                      </m:den>
                    </m:f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</m:t>
                    </m:r>
                  </m:oMath>
                </a14:m>
                <a:endParaRPr lang="fr-FR" sz="2200" dirty="0"/>
              </a:p>
              <a:p>
                <a:endParaRPr lang="fr-FR" sz="2000" dirty="0"/>
              </a:p>
              <a:p>
                <a:r>
                  <a:rPr lang="fr-FR" sz="2000" dirty="0"/>
                  <a:t>fonction de corrélation : 	</a:t>
                </a:r>
                <a14:m>
                  <m:oMath xmlns:m="http://schemas.openxmlformats.org/officeDocument/2006/math">
                    <m:r>
                      <a:rPr lang="fr-F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𝜉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&lt;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acc>
                          <m:accPr>
                            <m:chr m:val="⃗"/>
                            <m:ctrlP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endParaRPr lang="fr-FR" sz="2200" dirty="0"/>
              </a:p>
              <a:p>
                <a:endParaRPr lang="fr-FR" sz="2000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77BD73C8-2885-D848-BFED-9BEAE3E23D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295" y="1428452"/>
                <a:ext cx="6459076" cy="2281843"/>
              </a:xfrm>
              <a:prstGeom prst="rect">
                <a:avLst/>
              </a:prstGeom>
              <a:blipFill>
                <a:blip r:embed="rId3"/>
                <a:stretch>
                  <a:fillRect l="-1375" t="-165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TextBox 63">
            <a:extLst>
              <a:ext uri="{FF2B5EF4-FFF2-40B4-BE49-F238E27FC236}">
                <a16:creationId xmlns:a16="http://schemas.microsoft.com/office/drawing/2014/main" id="{7878AA8C-78F2-874B-B09A-294FF9997882}"/>
              </a:ext>
            </a:extLst>
          </p:cNvPr>
          <p:cNvSpPr txBox="1"/>
          <p:nvPr/>
        </p:nvSpPr>
        <p:spPr>
          <a:xfrm>
            <a:off x="335666" y="254643"/>
            <a:ext cx="29498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I. Introduction</a:t>
            </a:r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9BF7565F-165C-4544-B23B-55BA7809F078}"/>
              </a:ext>
            </a:extLst>
          </p:cNvPr>
          <p:cNvSpPr/>
          <p:nvPr/>
        </p:nvSpPr>
        <p:spPr>
          <a:xfrm>
            <a:off x="-238755" y="-167833"/>
            <a:ext cx="3815331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4EB7DC48-832F-AC4D-B1FF-5815B1A4DF6B}"/>
                  </a:ext>
                </a:extLst>
              </p:cNvPr>
              <p:cNvSpPr/>
              <p:nvPr/>
            </p:nvSpPr>
            <p:spPr>
              <a:xfrm>
                <a:off x="9630589" y="4739647"/>
                <a:ext cx="213936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Mpc</m:t>
                              </m:r>
                            </m:e>
                          </m:d>
                        </m:e>
                        <m:sup>
                          <m: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4EB7DC48-832F-AC4D-B1FF-5815B1A4DF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0589" y="4739647"/>
                <a:ext cx="2139367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57038E9E-75C1-5746-ABA1-DB00DC539786}"/>
                  </a:ext>
                </a:extLst>
              </p:cNvPr>
              <p:cNvSpPr/>
              <p:nvPr/>
            </p:nvSpPr>
            <p:spPr>
              <a:xfrm>
                <a:off x="9630588" y="2384707"/>
                <a:ext cx="172079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Mpc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57038E9E-75C1-5746-ABA1-DB00DC5397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0588" y="2384707"/>
                <a:ext cx="1720792" cy="369332"/>
              </a:xfrm>
              <a:prstGeom prst="rect">
                <a:avLst/>
              </a:prstGeom>
              <a:blipFill>
                <a:blip r:embed="rId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3EA8FBE7-F149-0144-AA71-3012C6054281}"/>
                  </a:ext>
                </a:extLst>
              </p:cNvPr>
              <p:cNvSpPr txBox="1"/>
              <p:nvPr/>
            </p:nvSpPr>
            <p:spPr>
              <a:xfrm>
                <a:off x="9630588" y="298577"/>
                <a:ext cx="6789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3EA8FBE7-F149-0144-AA71-3012C60542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0588" y="298577"/>
                <a:ext cx="678904" cy="369332"/>
              </a:xfrm>
              <a:prstGeom prst="rect">
                <a:avLst/>
              </a:prstGeom>
              <a:blipFill>
                <a:blip r:embed="rId6"/>
                <a:stretch>
                  <a:fillRect b="-1034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E10B7C4-1A62-1B42-B37C-DE1107333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68990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5B98B7B1-26C0-6A41-9976-2897C14929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0767" y="0"/>
            <a:ext cx="4541233" cy="6858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1586340A-9DE8-684A-AAA0-64E8BC480E67}"/>
                  </a:ext>
                </a:extLst>
              </p:cNvPr>
              <p:cNvSpPr txBox="1"/>
              <p:nvPr/>
            </p:nvSpPr>
            <p:spPr>
              <a:xfrm>
                <a:off x="567295" y="1428452"/>
                <a:ext cx="6459076" cy="26468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Fonction de corrélation de la matière</a:t>
                </a:r>
              </a:p>
              <a:p>
                <a:endParaRPr lang="fr-FR" sz="2000" dirty="0"/>
              </a:p>
              <a:p>
                <a:r>
                  <a:rPr lang="fr-FR" sz="2000" dirty="0"/>
                  <a:t>contraste de densité : 		</a:t>
                </a:r>
                <a14:m>
                  <m:oMath xmlns:m="http://schemas.openxmlformats.org/officeDocument/2006/math">
                    <m:r>
                      <a:rPr lang="fr-F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  <m:d>
                          <m:d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num>
                      <m:den>
                        <m:acc>
                          <m:accPr>
                            <m:chr m:val="̅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</m:acc>
                      </m:den>
                    </m:f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</m:t>
                    </m:r>
                  </m:oMath>
                </a14:m>
                <a:endParaRPr lang="fr-FR" sz="2200" dirty="0"/>
              </a:p>
              <a:p>
                <a:endParaRPr lang="fr-FR" sz="2000" dirty="0"/>
              </a:p>
              <a:p>
                <a:r>
                  <a:rPr lang="fr-FR" sz="2000" dirty="0"/>
                  <a:t>fonction de corrélation : 	</a:t>
                </a:r>
                <a14:m>
                  <m:oMath xmlns:m="http://schemas.openxmlformats.org/officeDocument/2006/math">
                    <m:r>
                      <a:rPr lang="fr-F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𝜉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&lt;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acc>
                          <m:accPr>
                            <m:chr m:val="⃗"/>
                            <m:ctrlP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endParaRPr lang="fr-FR" sz="2200" dirty="0"/>
              </a:p>
              <a:p>
                <a:endParaRPr lang="fr-FR" sz="2000" dirty="0"/>
              </a:p>
              <a:p>
                <a:r>
                  <a:rPr lang="fr-FR" sz="2200" dirty="0"/>
                  <a:t>Comment la mesurer ?</a:t>
                </a: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1586340A-9DE8-684A-AAA0-64E8BC480E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295" y="1428452"/>
                <a:ext cx="6459076" cy="2646878"/>
              </a:xfrm>
              <a:prstGeom prst="rect">
                <a:avLst/>
              </a:prstGeom>
              <a:blipFill>
                <a:blip r:embed="rId3"/>
                <a:stretch>
                  <a:fillRect l="-1375" t="-1429" b="-238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TextBox 35">
            <a:extLst>
              <a:ext uri="{FF2B5EF4-FFF2-40B4-BE49-F238E27FC236}">
                <a16:creationId xmlns:a16="http://schemas.microsoft.com/office/drawing/2014/main" id="{72F0B826-6FD0-A144-BEA1-F0FC642F9BFA}"/>
              </a:ext>
            </a:extLst>
          </p:cNvPr>
          <p:cNvSpPr txBox="1"/>
          <p:nvPr/>
        </p:nvSpPr>
        <p:spPr>
          <a:xfrm>
            <a:off x="335666" y="254643"/>
            <a:ext cx="29498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I. Introduction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6FD9A78A-7ACE-CD49-A3A9-E372DC6AA02E}"/>
              </a:ext>
            </a:extLst>
          </p:cNvPr>
          <p:cNvSpPr/>
          <p:nvPr/>
        </p:nvSpPr>
        <p:spPr>
          <a:xfrm>
            <a:off x="-238755" y="-167833"/>
            <a:ext cx="3815331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E1507C86-B2E7-9242-8319-C24DF143ABD8}"/>
                  </a:ext>
                </a:extLst>
              </p:cNvPr>
              <p:cNvSpPr/>
              <p:nvPr/>
            </p:nvSpPr>
            <p:spPr>
              <a:xfrm>
                <a:off x="9630589" y="4739647"/>
                <a:ext cx="213936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Mpc</m:t>
                              </m:r>
                            </m:e>
                          </m:d>
                        </m:e>
                        <m:sup>
                          <m: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E1507C86-B2E7-9242-8319-C24DF143AB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0589" y="4739647"/>
                <a:ext cx="2139367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D172E9AC-0D30-1D44-8366-A14F82801FE0}"/>
                  </a:ext>
                </a:extLst>
              </p:cNvPr>
              <p:cNvSpPr/>
              <p:nvPr/>
            </p:nvSpPr>
            <p:spPr>
              <a:xfrm>
                <a:off x="9630588" y="2384707"/>
                <a:ext cx="172079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Mpc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D172E9AC-0D30-1D44-8366-A14F82801F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0588" y="2384707"/>
                <a:ext cx="1720792" cy="369332"/>
              </a:xfrm>
              <a:prstGeom prst="rect">
                <a:avLst/>
              </a:prstGeom>
              <a:blipFill>
                <a:blip r:embed="rId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7BEE643F-C4F5-6B4F-AAAC-90A415D18768}"/>
                  </a:ext>
                </a:extLst>
              </p:cNvPr>
              <p:cNvSpPr txBox="1"/>
              <p:nvPr/>
            </p:nvSpPr>
            <p:spPr>
              <a:xfrm>
                <a:off x="9630588" y="298577"/>
                <a:ext cx="6789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7BEE643F-C4F5-6B4F-AAAC-90A415D187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0588" y="298577"/>
                <a:ext cx="678904" cy="369332"/>
              </a:xfrm>
              <a:prstGeom prst="rect">
                <a:avLst/>
              </a:prstGeom>
              <a:blipFill>
                <a:blip r:embed="rId6"/>
                <a:stretch>
                  <a:fillRect b="-1034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785FDCB-2E14-BC4A-8C23-320F1E943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914804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5B98B7B1-26C0-6A41-9976-2897C14929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0767" y="0"/>
            <a:ext cx="4541233" cy="6858000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F6D060BA-2C62-1F46-BA9D-ABBAEEEE9E1E}"/>
              </a:ext>
            </a:extLst>
          </p:cNvPr>
          <p:cNvGrpSpPr/>
          <p:nvPr/>
        </p:nvGrpSpPr>
        <p:grpSpPr>
          <a:xfrm>
            <a:off x="820698" y="6355691"/>
            <a:ext cx="464432" cy="328689"/>
            <a:chOff x="1657298" y="4954936"/>
            <a:chExt cx="464432" cy="328689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EAC9D7B9-59E7-CD43-A360-17E7FB8959E4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54CE7D06-3842-1944-A6E5-E6CE4F3D3179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B92F9959-BB70-5D4E-A3D5-ECC5F58C02A9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8013075A-D989-774E-BC6F-50F74D09AC02}"/>
              </a:ext>
            </a:extLst>
          </p:cNvPr>
          <p:cNvGrpSpPr/>
          <p:nvPr/>
        </p:nvGrpSpPr>
        <p:grpSpPr>
          <a:xfrm>
            <a:off x="985893" y="4794910"/>
            <a:ext cx="464432" cy="328689"/>
            <a:chOff x="1657298" y="4954936"/>
            <a:chExt cx="464432" cy="328689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B91E9012-F17E-354B-83C7-C6B5D3568473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36A9AB47-F376-7340-B1B8-AF44D90D1B8F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B35F4E89-8A99-E14E-95C5-E30E3C97485F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E54BD47-5EFF-6047-8C60-DA2C00852D0B}"/>
              </a:ext>
            </a:extLst>
          </p:cNvPr>
          <p:cNvGrpSpPr/>
          <p:nvPr/>
        </p:nvGrpSpPr>
        <p:grpSpPr>
          <a:xfrm>
            <a:off x="1383304" y="5667673"/>
            <a:ext cx="464432" cy="328689"/>
            <a:chOff x="1657298" y="4954936"/>
            <a:chExt cx="464432" cy="328689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37CD44D6-29BB-8B4F-A10A-A54B1BF07FE7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B443AC1E-31BB-3C46-8817-B7240EC7F8EF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796B3CCD-2585-1F44-AF91-D6D88E8A8F23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DABF798A-3AF2-7245-90BB-C19939C1608B}"/>
              </a:ext>
            </a:extLst>
          </p:cNvPr>
          <p:cNvGrpSpPr/>
          <p:nvPr/>
        </p:nvGrpSpPr>
        <p:grpSpPr>
          <a:xfrm>
            <a:off x="2269758" y="4487821"/>
            <a:ext cx="464432" cy="328689"/>
            <a:chOff x="1657298" y="4954936"/>
            <a:chExt cx="464432" cy="328689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ADA2D673-0B93-4B4D-BD0D-961680A9393F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EE4E8FD8-4FCC-AB4D-9366-07CFD2B2EB3C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92A5F644-562A-774C-8FF5-1EF78A48ED05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7EFF2B43-5AFA-E74D-8882-7F12A953F099}"/>
              </a:ext>
            </a:extLst>
          </p:cNvPr>
          <p:cNvGrpSpPr/>
          <p:nvPr/>
        </p:nvGrpSpPr>
        <p:grpSpPr>
          <a:xfrm>
            <a:off x="2859929" y="4871023"/>
            <a:ext cx="464432" cy="328689"/>
            <a:chOff x="1657298" y="4954936"/>
            <a:chExt cx="464432" cy="328689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59DF023D-F1DC-4344-9B6F-01CD4E9B5905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E6DADAAE-F98B-7F4B-BCF0-1B04DAA4CA87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2E4ECFD5-6CFE-424A-B8B0-7957D6A4E022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425C7D9B-29CE-F04D-9DE9-6665ECE3C51F}"/>
              </a:ext>
            </a:extLst>
          </p:cNvPr>
          <p:cNvGrpSpPr/>
          <p:nvPr/>
        </p:nvGrpSpPr>
        <p:grpSpPr>
          <a:xfrm>
            <a:off x="3159166" y="6348729"/>
            <a:ext cx="464432" cy="328689"/>
            <a:chOff x="1657298" y="4954936"/>
            <a:chExt cx="464432" cy="328689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F438D896-80E5-7A48-AF8F-873FC6CD0208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BDB1018D-5B18-6944-8AD6-D24DE9C1747B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ED3E17B9-4A24-5448-B929-72B4053BE621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81B5035B-FE71-7345-ACBC-558EF4D146A2}"/>
              </a:ext>
            </a:extLst>
          </p:cNvPr>
          <p:cNvGrpSpPr/>
          <p:nvPr/>
        </p:nvGrpSpPr>
        <p:grpSpPr>
          <a:xfrm>
            <a:off x="4170223" y="4634181"/>
            <a:ext cx="464432" cy="328689"/>
            <a:chOff x="1657298" y="4954936"/>
            <a:chExt cx="464432" cy="328689"/>
          </a:xfrm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F91151AD-6E4F-3045-8017-23081F41591E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765B505C-0E48-324E-A238-2D69C4428870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5BCF6A2D-8AF6-A544-A54A-AD132123FB1A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7A4DE76D-DB59-EB4E-9CED-22B9F56E2023}"/>
              </a:ext>
            </a:extLst>
          </p:cNvPr>
          <p:cNvCxnSpPr>
            <a:cxnSpLocks/>
          </p:cNvCxnSpPr>
          <p:nvPr/>
        </p:nvCxnSpPr>
        <p:spPr>
          <a:xfrm>
            <a:off x="4974800" y="4353177"/>
            <a:ext cx="0" cy="2176723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3339A1CC-E079-E147-AD29-5A6626741CF7}"/>
              </a:ext>
            </a:extLst>
          </p:cNvPr>
          <p:cNvCxnSpPr>
            <a:cxnSpLocks/>
          </p:cNvCxnSpPr>
          <p:nvPr/>
        </p:nvCxnSpPr>
        <p:spPr>
          <a:xfrm>
            <a:off x="5352456" y="6264074"/>
            <a:ext cx="0" cy="273399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EA2EA62C-E79D-6149-A24E-E3CA66AB4488}"/>
              </a:ext>
            </a:extLst>
          </p:cNvPr>
          <p:cNvCxnSpPr>
            <a:cxnSpLocks/>
          </p:cNvCxnSpPr>
          <p:nvPr/>
        </p:nvCxnSpPr>
        <p:spPr>
          <a:xfrm>
            <a:off x="5734969" y="6264074"/>
            <a:ext cx="0" cy="2677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67AC5991-3CB2-FB48-BEA8-9081AF466A19}"/>
              </a:ext>
            </a:extLst>
          </p:cNvPr>
          <p:cNvCxnSpPr>
            <a:cxnSpLocks/>
          </p:cNvCxnSpPr>
          <p:nvPr/>
        </p:nvCxnSpPr>
        <p:spPr>
          <a:xfrm>
            <a:off x="6119391" y="6264074"/>
            <a:ext cx="0" cy="265824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1E3308D7-9132-3C40-9A48-F52B318C244B}"/>
              </a:ext>
            </a:extLst>
          </p:cNvPr>
          <p:cNvCxnSpPr>
            <a:cxnSpLocks/>
          </p:cNvCxnSpPr>
          <p:nvPr/>
        </p:nvCxnSpPr>
        <p:spPr>
          <a:xfrm>
            <a:off x="6488288" y="6264074"/>
            <a:ext cx="0" cy="2677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0B3687C3-3A2A-254D-BA35-B02FFB40171B}"/>
              </a:ext>
            </a:extLst>
          </p:cNvPr>
          <p:cNvCxnSpPr>
            <a:cxnSpLocks/>
          </p:cNvCxnSpPr>
          <p:nvPr/>
        </p:nvCxnSpPr>
        <p:spPr>
          <a:xfrm>
            <a:off x="6866422" y="6256498"/>
            <a:ext cx="0" cy="2734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51652C8C-D35E-0A4A-ACCE-E12BF792D2C3}"/>
              </a:ext>
            </a:extLst>
          </p:cNvPr>
          <p:cNvCxnSpPr>
            <a:cxnSpLocks/>
          </p:cNvCxnSpPr>
          <p:nvPr/>
        </p:nvCxnSpPr>
        <p:spPr>
          <a:xfrm flipV="1">
            <a:off x="4974800" y="6529898"/>
            <a:ext cx="2268801" cy="757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0032833A-800F-1349-A780-ACEA2F09314A}"/>
              </a:ext>
            </a:extLst>
          </p:cNvPr>
          <p:cNvCxnSpPr>
            <a:cxnSpLocks/>
          </p:cNvCxnSpPr>
          <p:nvPr/>
        </p:nvCxnSpPr>
        <p:spPr>
          <a:xfrm>
            <a:off x="7243601" y="4346215"/>
            <a:ext cx="0" cy="2176723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E4B2E881-6252-2849-98C8-9C42D5983EA1}"/>
              </a:ext>
            </a:extLst>
          </p:cNvPr>
          <p:cNvCxnSpPr>
            <a:cxnSpLocks/>
          </p:cNvCxnSpPr>
          <p:nvPr/>
        </p:nvCxnSpPr>
        <p:spPr>
          <a:xfrm flipV="1">
            <a:off x="4974800" y="6256498"/>
            <a:ext cx="2268801" cy="757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12DB3FC2-E28B-7743-ADFD-52F2E25B139C}"/>
              </a:ext>
            </a:extLst>
          </p:cNvPr>
          <p:cNvSpPr txBox="1"/>
          <p:nvPr/>
        </p:nvSpPr>
        <p:spPr>
          <a:xfrm>
            <a:off x="5028559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30820F5A-E9DD-804F-82DF-7DB0C0492B56}"/>
              </a:ext>
            </a:extLst>
          </p:cNvPr>
          <p:cNvSpPr txBox="1"/>
          <p:nvPr/>
        </p:nvSpPr>
        <p:spPr>
          <a:xfrm>
            <a:off x="5418178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4"/>
                </a:solidFill>
              </a:rPr>
              <a:t>2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482C641B-C5B8-2E45-A796-D25A0805C4A0}"/>
              </a:ext>
            </a:extLst>
          </p:cNvPr>
          <p:cNvSpPr txBox="1"/>
          <p:nvPr/>
        </p:nvSpPr>
        <p:spPr>
          <a:xfrm>
            <a:off x="5796324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3"/>
                </a:solidFill>
              </a:rPr>
              <a:t>3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01677C32-0341-E940-8465-85EF30EE316B}"/>
              </a:ext>
            </a:extLst>
          </p:cNvPr>
          <p:cNvSpPr txBox="1"/>
          <p:nvPr/>
        </p:nvSpPr>
        <p:spPr>
          <a:xfrm>
            <a:off x="6157103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1"/>
                </a:solidFill>
              </a:rPr>
              <a:t>4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4600542E-DABA-2742-92A1-3563C65C3577}"/>
              </a:ext>
            </a:extLst>
          </p:cNvPr>
          <p:cNvSpPr txBox="1"/>
          <p:nvPr/>
        </p:nvSpPr>
        <p:spPr>
          <a:xfrm>
            <a:off x="6539101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00B0F0"/>
                </a:solidFill>
              </a:rPr>
              <a:t>5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EE5B4A46-68B5-B345-9E5A-A5749ECBD1C1}"/>
              </a:ext>
            </a:extLst>
          </p:cNvPr>
          <p:cNvSpPr txBox="1"/>
          <p:nvPr/>
        </p:nvSpPr>
        <p:spPr>
          <a:xfrm>
            <a:off x="6922623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7030A0"/>
                </a:solidFill>
              </a:rPr>
              <a:t>6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A708FDA-37CA-1F4B-B981-0186DCC14168}"/>
              </a:ext>
            </a:extLst>
          </p:cNvPr>
          <p:cNvSpPr txBox="1"/>
          <p:nvPr/>
        </p:nvSpPr>
        <p:spPr>
          <a:xfrm>
            <a:off x="5599197" y="6529898"/>
            <a:ext cx="1051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distance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12209325-A1AD-4A45-815C-8892EF0E9220}"/>
                  </a:ext>
                </a:extLst>
              </p:cNvPr>
              <p:cNvSpPr txBox="1"/>
              <p:nvPr/>
            </p:nvSpPr>
            <p:spPr>
              <a:xfrm>
                <a:off x="567295" y="1428452"/>
                <a:ext cx="6459076" cy="26203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Fonction de corrélation de la matière</a:t>
                </a:r>
              </a:p>
              <a:p>
                <a:endParaRPr lang="fr-FR" sz="2000" dirty="0"/>
              </a:p>
              <a:p>
                <a:r>
                  <a:rPr lang="fr-FR" sz="2000" dirty="0"/>
                  <a:t>contraste de densité : 		</a:t>
                </a:r>
                <a14:m>
                  <m:oMath xmlns:m="http://schemas.openxmlformats.org/officeDocument/2006/math">
                    <m:r>
                      <a:rPr lang="el-GR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  <m:d>
                          <m:d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num>
                      <m:den>
                        <m:acc>
                          <m:accPr>
                            <m:chr m:val="̅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</m:acc>
                      </m:den>
                    </m:f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</m:t>
                    </m:r>
                  </m:oMath>
                </a14:m>
                <a:endParaRPr lang="fr-FR" sz="2200" dirty="0"/>
              </a:p>
              <a:p>
                <a:endParaRPr lang="fr-FR" sz="2000" dirty="0"/>
              </a:p>
              <a:p>
                <a:r>
                  <a:rPr lang="fr-FR" sz="2000" dirty="0"/>
                  <a:t>fonction de corrélation : 	</a:t>
                </a:r>
                <a14:m>
                  <m:oMath xmlns:m="http://schemas.openxmlformats.org/officeDocument/2006/math">
                    <m:r>
                      <a:rPr lang="fr-F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𝜉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&lt;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acc>
                          <m:accPr>
                            <m:chr m:val="⃗"/>
                            <m:ctrlP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endParaRPr lang="fr-FR" sz="2200" dirty="0"/>
              </a:p>
              <a:p>
                <a:endParaRPr lang="fr-FR" sz="2000" dirty="0"/>
              </a:p>
              <a:p>
                <a:r>
                  <a:rPr lang="fr-FR" sz="2200" dirty="0"/>
                  <a:t>Comment la mesurer ? </a:t>
                </a:r>
                <a:r>
                  <a:rPr lang="fr-FR" sz="2200" dirty="0">
                    <a:sym typeface="Wingdings" pitchFamily="2" charset="2"/>
                  </a:rPr>
                  <a:t> relevé de galaxies</a:t>
                </a:r>
                <a:endParaRPr lang="fr-FR" sz="2200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12209325-A1AD-4A45-815C-8892EF0E92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295" y="1428452"/>
                <a:ext cx="6459076" cy="2620397"/>
              </a:xfrm>
              <a:prstGeom prst="rect">
                <a:avLst/>
              </a:prstGeom>
              <a:blipFill>
                <a:blip r:embed="rId3"/>
                <a:stretch>
                  <a:fillRect l="-1375" t="-1442" b="-336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TextBox 63">
            <a:extLst>
              <a:ext uri="{FF2B5EF4-FFF2-40B4-BE49-F238E27FC236}">
                <a16:creationId xmlns:a16="http://schemas.microsoft.com/office/drawing/2014/main" id="{9B12986E-9846-2F48-AC16-BA79929792F2}"/>
              </a:ext>
            </a:extLst>
          </p:cNvPr>
          <p:cNvSpPr txBox="1"/>
          <p:nvPr/>
        </p:nvSpPr>
        <p:spPr>
          <a:xfrm>
            <a:off x="335666" y="254643"/>
            <a:ext cx="29498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I. Introduction</a:t>
            </a:r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8772A4DE-30AF-2C40-B46B-C1A6251947CE}"/>
              </a:ext>
            </a:extLst>
          </p:cNvPr>
          <p:cNvSpPr/>
          <p:nvPr/>
        </p:nvSpPr>
        <p:spPr>
          <a:xfrm>
            <a:off x="-238755" y="-167833"/>
            <a:ext cx="3815331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BEFE0DDB-DD65-9E46-9D84-73A5FD9A8125}"/>
                  </a:ext>
                </a:extLst>
              </p:cNvPr>
              <p:cNvSpPr/>
              <p:nvPr/>
            </p:nvSpPr>
            <p:spPr>
              <a:xfrm>
                <a:off x="9630589" y="4739647"/>
                <a:ext cx="213936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Mpc</m:t>
                              </m:r>
                            </m:e>
                          </m:d>
                        </m:e>
                        <m:sup>
                          <m: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BEFE0DDB-DD65-9E46-9D84-73A5FD9A81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0589" y="4739647"/>
                <a:ext cx="2139367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BF8A8A2B-F5ED-4847-A38A-3B0483AA1632}"/>
                  </a:ext>
                </a:extLst>
              </p:cNvPr>
              <p:cNvSpPr/>
              <p:nvPr/>
            </p:nvSpPr>
            <p:spPr>
              <a:xfrm>
                <a:off x="9630588" y="2384707"/>
                <a:ext cx="172079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Mpc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BF8A8A2B-F5ED-4847-A38A-3B0483AA16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0588" y="2384707"/>
                <a:ext cx="1720792" cy="369332"/>
              </a:xfrm>
              <a:prstGeom prst="rect">
                <a:avLst/>
              </a:prstGeom>
              <a:blipFill>
                <a:blip r:embed="rId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556AD5C7-9187-7349-8470-DC426BE25CBC}"/>
                  </a:ext>
                </a:extLst>
              </p:cNvPr>
              <p:cNvSpPr txBox="1"/>
              <p:nvPr/>
            </p:nvSpPr>
            <p:spPr>
              <a:xfrm>
                <a:off x="9630588" y="298577"/>
                <a:ext cx="6789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556AD5C7-9187-7349-8470-DC426BE25C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0588" y="298577"/>
                <a:ext cx="678904" cy="369332"/>
              </a:xfrm>
              <a:prstGeom prst="rect">
                <a:avLst/>
              </a:prstGeom>
              <a:blipFill>
                <a:blip r:embed="rId6"/>
                <a:stretch>
                  <a:fillRect b="-1034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946071A-5276-164A-A294-A867BF457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695551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5B98B7B1-26C0-6A41-9976-2897C14929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0767" y="0"/>
            <a:ext cx="4541233" cy="6858000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F6D060BA-2C62-1F46-BA9D-ABBAEEEE9E1E}"/>
              </a:ext>
            </a:extLst>
          </p:cNvPr>
          <p:cNvGrpSpPr/>
          <p:nvPr/>
        </p:nvGrpSpPr>
        <p:grpSpPr>
          <a:xfrm>
            <a:off x="820698" y="6355691"/>
            <a:ext cx="464432" cy="328689"/>
            <a:chOff x="1657298" y="4954936"/>
            <a:chExt cx="464432" cy="328689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EAC9D7B9-59E7-CD43-A360-17E7FB8959E4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54CE7D06-3842-1944-A6E5-E6CE4F3D3179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B92F9959-BB70-5D4E-A3D5-ECC5F58C02A9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8013075A-D989-774E-BC6F-50F74D09AC02}"/>
              </a:ext>
            </a:extLst>
          </p:cNvPr>
          <p:cNvGrpSpPr/>
          <p:nvPr/>
        </p:nvGrpSpPr>
        <p:grpSpPr>
          <a:xfrm>
            <a:off x="985893" y="4794910"/>
            <a:ext cx="464432" cy="328689"/>
            <a:chOff x="1657298" y="4954936"/>
            <a:chExt cx="464432" cy="328689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B91E9012-F17E-354B-83C7-C6B5D3568473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36A9AB47-F376-7340-B1B8-AF44D90D1B8F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B35F4E89-8A99-E14E-95C5-E30E3C97485F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E54BD47-5EFF-6047-8C60-DA2C00852D0B}"/>
              </a:ext>
            </a:extLst>
          </p:cNvPr>
          <p:cNvGrpSpPr/>
          <p:nvPr/>
        </p:nvGrpSpPr>
        <p:grpSpPr>
          <a:xfrm>
            <a:off x="1383304" y="5667673"/>
            <a:ext cx="464432" cy="328689"/>
            <a:chOff x="1657298" y="4954936"/>
            <a:chExt cx="464432" cy="328689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37CD44D6-29BB-8B4F-A10A-A54B1BF07FE7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B443AC1E-31BB-3C46-8817-B7240EC7F8EF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796B3CCD-2585-1F44-AF91-D6D88E8A8F23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DABF798A-3AF2-7245-90BB-C19939C1608B}"/>
              </a:ext>
            </a:extLst>
          </p:cNvPr>
          <p:cNvGrpSpPr/>
          <p:nvPr/>
        </p:nvGrpSpPr>
        <p:grpSpPr>
          <a:xfrm>
            <a:off x="2269758" y="4487821"/>
            <a:ext cx="464432" cy="328689"/>
            <a:chOff x="1657298" y="4954936"/>
            <a:chExt cx="464432" cy="328689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ADA2D673-0B93-4B4D-BD0D-961680A9393F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EE4E8FD8-4FCC-AB4D-9366-07CFD2B2EB3C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92A5F644-562A-774C-8FF5-1EF78A48ED05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7EFF2B43-5AFA-E74D-8882-7F12A953F099}"/>
              </a:ext>
            </a:extLst>
          </p:cNvPr>
          <p:cNvGrpSpPr/>
          <p:nvPr/>
        </p:nvGrpSpPr>
        <p:grpSpPr>
          <a:xfrm>
            <a:off x="2859929" y="4871023"/>
            <a:ext cx="464432" cy="328689"/>
            <a:chOff x="1657298" y="4954936"/>
            <a:chExt cx="464432" cy="328689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59DF023D-F1DC-4344-9B6F-01CD4E9B5905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E6DADAAE-F98B-7F4B-BCF0-1B04DAA4CA87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2E4ECFD5-6CFE-424A-B8B0-7957D6A4E022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425C7D9B-29CE-F04D-9DE9-6665ECE3C51F}"/>
              </a:ext>
            </a:extLst>
          </p:cNvPr>
          <p:cNvGrpSpPr/>
          <p:nvPr/>
        </p:nvGrpSpPr>
        <p:grpSpPr>
          <a:xfrm>
            <a:off x="3159166" y="6348729"/>
            <a:ext cx="464432" cy="328689"/>
            <a:chOff x="1657298" y="4954936"/>
            <a:chExt cx="464432" cy="328689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F438D896-80E5-7A48-AF8F-873FC6CD0208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BDB1018D-5B18-6944-8AD6-D24DE9C1747B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ED3E17B9-4A24-5448-B929-72B4053BE621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81B5035B-FE71-7345-ACBC-558EF4D146A2}"/>
              </a:ext>
            </a:extLst>
          </p:cNvPr>
          <p:cNvGrpSpPr/>
          <p:nvPr/>
        </p:nvGrpSpPr>
        <p:grpSpPr>
          <a:xfrm>
            <a:off x="4170223" y="4634181"/>
            <a:ext cx="464432" cy="328689"/>
            <a:chOff x="1657298" y="4954936"/>
            <a:chExt cx="464432" cy="328689"/>
          </a:xfrm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F91151AD-6E4F-3045-8017-23081F41591E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765B505C-0E48-324E-A238-2D69C4428870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5BCF6A2D-8AF6-A544-A54A-AD132123FB1A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AE5C8F7-5ABD-B84B-BFDF-C9FAE2084E9D}"/>
              </a:ext>
            </a:extLst>
          </p:cNvPr>
          <p:cNvCxnSpPr>
            <a:cxnSpLocks/>
          </p:cNvCxnSpPr>
          <p:nvPr/>
        </p:nvCxnSpPr>
        <p:spPr>
          <a:xfrm flipH="1" flipV="1">
            <a:off x="2512808" y="4652990"/>
            <a:ext cx="575992" cy="382377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7A4DE76D-DB59-EB4E-9CED-22B9F56E2023}"/>
              </a:ext>
            </a:extLst>
          </p:cNvPr>
          <p:cNvCxnSpPr>
            <a:cxnSpLocks/>
          </p:cNvCxnSpPr>
          <p:nvPr/>
        </p:nvCxnSpPr>
        <p:spPr>
          <a:xfrm>
            <a:off x="4974800" y="4353177"/>
            <a:ext cx="0" cy="2176723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3339A1CC-E079-E147-AD29-5A6626741CF7}"/>
              </a:ext>
            </a:extLst>
          </p:cNvPr>
          <p:cNvCxnSpPr>
            <a:cxnSpLocks/>
          </p:cNvCxnSpPr>
          <p:nvPr/>
        </p:nvCxnSpPr>
        <p:spPr>
          <a:xfrm>
            <a:off x="5352456" y="6264074"/>
            <a:ext cx="0" cy="273399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EA2EA62C-E79D-6149-A24E-E3CA66AB4488}"/>
              </a:ext>
            </a:extLst>
          </p:cNvPr>
          <p:cNvCxnSpPr>
            <a:cxnSpLocks/>
          </p:cNvCxnSpPr>
          <p:nvPr/>
        </p:nvCxnSpPr>
        <p:spPr>
          <a:xfrm>
            <a:off x="5734969" y="6264074"/>
            <a:ext cx="0" cy="2677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67AC5991-3CB2-FB48-BEA8-9081AF466A19}"/>
              </a:ext>
            </a:extLst>
          </p:cNvPr>
          <p:cNvCxnSpPr>
            <a:cxnSpLocks/>
          </p:cNvCxnSpPr>
          <p:nvPr/>
        </p:nvCxnSpPr>
        <p:spPr>
          <a:xfrm>
            <a:off x="6119391" y="6264074"/>
            <a:ext cx="0" cy="265824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1E3308D7-9132-3C40-9A48-F52B318C244B}"/>
              </a:ext>
            </a:extLst>
          </p:cNvPr>
          <p:cNvCxnSpPr>
            <a:cxnSpLocks/>
          </p:cNvCxnSpPr>
          <p:nvPr/>
        </p:nvCxnSpPr>
        <p:spPr>
          <a:xfrm>
            <a:off x="6488288" y="6264074"/>
            <a:ext cx="0" cy="2677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0B3687C3-3A2A-254D-BA35-B02FFB40171B}"/>
              </a:ext>
            </a:extLst>
          </p:cNvPr>
          <p:cNvCxnSpPr>
            <a:cxnSpLocks/>
          </p:cNvCxnSpPr>
          <p:nvPr/>
        </p:nvCxnSpPr>
        <p:spPr>
          <a:xfrm>
            <a:off x="6866422" y="6256498"/>
            <a:ext cx="0" cy="2734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51652C8C-D35E-0A4A-ACCE-E12BF792D2C3}"/>
              </a:ext>
            </a:extLst>
          </p:cNvPr>
          <p:cNvCxnSpPr>
            <a:cxnSpLocks/>
          </p:cNvCxnSpPr>
          <p:nvPr/>
        </p:nvCxnSpPr>
        <p:spPr>
          <a:xfrm flipV="1">
            <a:off x="4974800" y="6529898"/>
            <a:ext cx="2268801" cy="757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0032833A-800F-1349-A780-ACEA2F09314A}"/>
              </a:ext>
            </a:extLst>
          </p:cNvPr>
          <p:cNvCxnSpPr>
            <a:cxnSpLocks/>
          </p:cNvCxnSpPr>
          <p:nvPr/>
        </p:nvCxnSpPr>
        <p:spPr>
          <a:xfrm>
            <a:off x="7243601" y="4346215"/>
            <a:ext cx="0" cy="2176723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E4B2E881-6252-2849-98C8-9C42D5983EA1}"/>
              </a:ext>
            </a:extLst>
          </p:cNvPr>
          <p:cNvCxnSpPr>
            <a:cxnSpLocks/>
          </p:cNvCxnSpPr>
          <p:nvPr/>
        </p:nvCxnSpPr>
        <p:spPr>
          <a:xfrm flipV="1">
            <a:off x="4974800" y="6256498"/>
            <a:ext cx="2268801" cy="757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12DB3FC2-E28B-7743-ADFD-52F2E25B139C}"/>
              </a:ext>
            </a:extLst>
          </p:cNvPr>
          <p:cNvSpPr txBox="1"/>
          <p:nvPr/>
        </p:nvSpPr>
        <p:spPr>
          <a:xfrm>
            <a:off x="5028559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30820F5A-E9DD-804F-82DF-7DB0C0492B56}"/>
              </a:ext>
            </a:extLst>
          </p:cNvPr>
          <p:cNvSpPr txBox="1"/>
          <p:nvPr/>
        </p:nvSpPr>
        <p:spPr>
          <a:xfrm>
            <a:off x="5418178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4"/>
                </a:solidFill>
              </a:rPr>
              <a:t>2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482C641B-C5B8-2E45-A796-D25A0805C4A0}"/>
              </a:ext>
            </a:extLst>
          </p:cNvPr>
          <p:cNvSpPr txBox="1"/>
          <p:nvPr/>
        </p:nvSpPr>
        <p:spPr>
          <a:xfrm>
            <a:off x="5796324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3"/>
                </a:solidFill>
              </a:rPr>
              <a:t>3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01677C32-0341-E940-8465-85EF30EE316B}"/>
              </a:ext>
            </a:extLst>
          </p:cNvPr>
          <p:cNvSpPr txBox="1"/>
          <p:nvPr/>
        </p:nvSpPr>
        <p:spPr>
          <a:xfrm>
            <a:off x="6157103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1"/>
                </a:solidFill>
              </a:rPr>
              <a:t>4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4600542E-DABA-2742-92A1-3563C65C3577}"/>
              </a:ext>
            </a:extLst>
          </p:cNvPr>
          <p:cNvSpPr txBox="1"/>
          <p:nvPr/>
        </p:nvSpPr>
        <p:spPr>
          <a:xfrm>
            <a:off x="6539101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00B0F0"/>
                </a:solidFill>
              </a:rPr>
              <a:t>5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EE5B4A46-68B5-B345-9E5A-A5749ECBD1C1}"/>
              </a:ext>
            </a:extLst>
          </p:cNvPr>
          <p:cNvSpPr txBox="1"/>
          <p:nvPr/>
        </p:nvSpPr>
        <p:spPr>
          <a:xfrm>
            <a:off x="6922623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7030A0"/>
                </a:solidFill>
              </a:rPr>
              <a:t>6</a:t>
            </a:r>
          </a:p>
        </p:txBody>
      </p: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36DFF300-4C53-DE46-8D5B-327B148777F4}"/>
              </a:ext>
            </a:extLst>
          </p:cNvPr>
          <p:cNvCxnSpPr>
            <a:cxnSpLocks/>
          </p:cNvCxnSpPr>
          <p:nvPr/>
        </p:nvCxnSpPr>
        <p:spPr>
          <a:xfrm>
            <a:off x="4974800" y="6008741"/>
            <a:ext cx="3776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93B962EB-BB2F-0145-889D-457F14DBE499}"/>
              </a:ext>
            </a:extLst>
          </p:cNvPr>
          <p:cNvCxnSpPr/>
          <p:nvPr/>
        </p:nvCxnSpPr>
        <p:spPr>
          <a:xfrm flipV="1">
            <a:off x="5352456" y="6008741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C8978F0D-A5B5-AE48-B2C4-E47F2D68826C}"/>
              </a:ext>
            </a:extLst>
          </p:cNvPr>
          <p:cNvSpPr txBox="1"/>
          <p:nvPr/>
        </p:nvSpPr>
        <p:spPr>
          <a:xfrm>
            <a:off x="5599197" y="6529898"/>
            <a:ext cx="1051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distance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22B624C-C437-1442-8ED6-DFF0E72A31D5}"/>
              </a:ext>
            </a:extLst>
          </p:cNvPr>
          <p:cNvSpPr txBox="1"/>
          <p:nvPr/>
        </p:nvSpPr>
        <p:spPr>
          <a:xfrm>
            <a:off x="4968129" y="5963317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+1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77913154-1E38-D742-A90D-974A78A96E9B}"/>
                  </a:ext>
                </a:extLst>
              </p:cNvPr>
              <p:cNvSpPr txBox="1"/>
              <p:nvPr/>
            </p:nvSpPr>
            <p:spPr>
              <a:xfrm>
                <a:off x="567295" y="1428452"/>
                <a:ext cx="6459076" cy="26468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Fonction de corrélation de la matière</a:t>
                </a:r>
              </a:p>
              <a:p>
                <a:endParaRPr lang="fr-FR" sz="2000" dirty="0"/>
              </a:p>
              <a:p>
                <a:r>
                  <a:rPr lang="fr-FR" sz="2000" dirty="0"/>
                  <a:t>contraste de densité : 		</a:t>
                </a:r>
                <a14:m>
                  <m:oMath xmlns:m="http://schemas.openxmlformats.org/officeDocument/2006/math">
                    <m:r>
                      <a:rPr lang="fr-F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  <m:d>
                          <m:d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num>
                      <m:den>
                        <m:acc>
                          <m:accPr>
                            <m:chr m:val="̅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</m:acc>
                      </m:den>
                    </m:f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</m:t>
                    </m:r>
                  </m:oMath>
                </a14:m>
                <a:endParaRPr lang="fr-FR" sz="2200" dirty="0"/>
              </a:p>
              <a:p>
                <a:endParaRPr lang="fr-FR" sz="2000" dirty="0"/>
              </a:p>
              <a:p>
                <a:r>
                  <a:rPr lang="fr-FR" sz="2000" dirty="0"/>
                  <a:t>fonction de corrélation : 	</a:t>
                </a:r>
                <a14:m>
                  <m:oMath xmlns:m="http://schemas.openxmlformats.org/officeDocument/2006/math">
                    <m:r>
                      <a:rPr lang="fr-F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𝜉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&lt;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acc>
                          <m:accPr>
                            <m:chr m:val="⃗"/>
                            <m:ctrlP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endParaRPr lang="fr-FR" sz="2200" dirty="0"/>
              </a:p>
              <a:p>
                <a:endParaRPr lang="fr-FR" sz="2000" dirty="0"/>
              </a:p>
              <a:p>
                <a:r>
                  <a:rPr lang="fr-FR" sz="2200" dirty="0"/>
                  <a:t>Comment la mesurer ? </a:t>
                </a:r>
                <a:r>
                  <a:rPr lang="fr-FR" sz="2200" dirty="0">
                    <a:sym typeface="Wingdings" pitchFamily="2" charset="2"/>
                  </a:rPr>
                  <a:t> relevé de galaxies</a:t>
                </a:r>
                <a:endParaRPr lang="fr-FR" sz="2200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77913154-1E38-D742-A90D-974A78A96E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295" y="1428452"/>
                <a:ext cx="6459076" cy="2646878"/>
              </a:xfrm>
              <a:prstGeom prst="rect">
                <a:avLst/>
              </a:prstGeom>
              <a:blipFill>
                <a:blip r:embed="rId3"/>
                <a:stretch>
                  <a:fillRect l="-1375" t="-1429" b="-238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TextBox 69">
            <a:extLst>
              <a:ext uri="{FF2B5EF4-FFF2-40B4-BE49-F238E27FC236}">
                <a16:creationId xmlns:a16="http://schemas.microsoft.com/office/drawing/2014/main" id="{3232ADB6-A9A1-A748-AA34-38B5569D268C}"/>
              </a:ext>
            </a:extLst>
          </p:cNvPr>
          <p:cNvSpPr txBox="1"/>
          <p:nvPr/>
        </p:nvSpPr>
        <p:spPr>
          <a:xfrm>
            <a:off x="335666" y="254643"/>
            <a:ext cx="29498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I. Introduction</a:t>
            </a:r>
          </a:p>
        </p:txBody>
      </p:sp>
      <p:sp>
        <p:nvSpPr>
          <p:cNvPr id="71" name="Rounded Rectangle 70">
            <a:extLst>
              <a:ext uri="{FF2B5EF4-FFF2-40B4-BE49-F238E27FC236}">
                <a16:creationId xmlns:a16="http://schemas.microsoft.com/office/drawing/2014/main" id="{4839E858-FDE2-7843-B78B-B78F41CD6B43}"/>
              </a:ext>
            </a:extLst>
          </p:cNvPr>
          <p:cNvSpPr/>
          <p:nvPr/>
        </p:nvSpPr>
        <p:spPr>
          <a:xfrm>
            <a:off x="-238755" y="-167833"/>
            <a:ext cx="3815331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0D7D25B5-C1E1-7E45-BDF8-35876CAFE739}"/>
                  </a:ext>
                </a:extLst>
              </p:cNvPr>
              <p:cNvSpPr/>
              <p:nvPr/>
            </p:nvSpPr>
            <p:spPr>
              <a:xfrm>
                <a:off x="9630589" y="4739647"/>
                <a:ext cx="213936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Mpc</m:t>
                              </m:r>
                            </m:e>
                          </m:d>
                        </m:e>
                        <m:sup>
                          <m: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0D7D25B5-C1E1-7E45-BDF8-35876CAFE7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0589" y="4739647"/>
                <a:ext cx="2139367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986E7871-C5EF-BF42-9AD0-D7A9B852B4C6}"/>
                  </a:ext>
                </a:extLst>
              </p:cNvPr>
              <p:cNvSpPr/>
              <p:nvPr/>
            </p:nvSpPr>
            <p:spPr>
              <a:xfrm>
                <a:off x="9630588" y="2384707"/>
                <a:ext cx="172079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Mpc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986E7871-C5EF-BF42-9AD0-D7A9B852B4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0588" y="2384707"/>
                <a:ext cx="1720792" cy="369332"/>
              </a:xfrm>
              <a:prstGeom prst="rect">
                <a:avLst/>
              </a:prstGeom>
              <a:blipFill>
                <a:blip r:embed="rId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3E9D5694-2FBA-764A-AA66-2F6F86C31B03}"/>
                  </a:ext>
                </a:extLst>
              </p:cNvPr>
              <p:cNvSpPr txBox="1"/>
              <p:nvPr/>
            </p:nvSpPr>
            <p:spPr>
              <a:xfrm>
                <a:off x="9630588" y="298577"/>
                <a:ext cx="6789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3E9D5694-2FBA-764A-AA66-2F6F86C31B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0588" y="298577"/>
                <a:ext cx="678904" cy="369332"/>
              </a:xfrm>
              <a:prstGeom prst="rect">
                <a:avLst/>
              </a:prstGeom>
              <a:blipFill>
                <a:blip r:embed="rId6"/>
                <a:stretch>
                  <a:fillRect b="-1034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545F71-FDCE-4D4F-8621-63BE599179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120102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5B98B7B1-26C0-6A41-9976-2897C14929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0767" y="0"/>
            <a:ext cx="4541233" cy="6858000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F6D060BA-2C62-1F46-BA9D-ABBAEEEE9E1E}"/>
              </a:ext>
            </a:extLst>
          </p:cNvPr>
          <p:cNvGrpSpPr/>
          <p:nvPr/>
        </p:nvGrpSpPr>
        <p:grpSpPr>
          <a:xfrm>
            <a:off x="820698" y="6355691"/>
            <a:ext cx="464432" cy="328689"/>
            <a:chOff x="1657298" y="4954936"/>
            <a:chExt cx="464432" cy="328689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EAC9D7B9-59E7-CD43-A360-17E7FB8959E4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54CE7D06-3842-1944-A6E5-E6CE4F3D3179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B92F9959-BB70-5D4E-A3D5-ECC5F58C02A9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8013075A-D989-774E-BC6F-50F74D09AC02}"/>
              </a:ext>
            </a:extLst>
          </p:cNvPr>
          <p:cNvGrpSpPr/>
          <p:nvPr/>
        </p:nvGrpSpPr>
        <p:grpSpPr>
          <a:xfrm>
            <a:off x="985893" y="4794910"/>
            <a:ext cx="464432" cy="328689"/>
            <a:chOff x="1657298" y="4954936"/>
            <a:chExt cx="464432" cy="328689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B91E9012-F17E-354B-83C7-C6B5D3568473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36A9AB47-F376-7340-B1B8-AF44D90D1B8F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B35F4E89-8A99-E14E-95C5-E30E3C97485F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E54BD47-5EFF-6047-8C60-DA2C00852D0B}"/>
              </a:ext>
            </a:extLst>
          </p:cNvPr>
          <p:cNvGrpSpPr/>
          <p:nvPr/>
        </p:nvGrpSpPr>
        <p:grpSpPr>
          <a:xfrm>
            <a:off x="1383304" y="5667673"/>
            <a:ext cx="464432" cy="328689"/>
            <a:chOff x="1657298" y="4954936"/>
            <a:chExt cx="464432" cy="328689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37CD44D6-29BB-8B4F-A10A-A54B1BF07FE7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B443AC1E-31BB-3C46-8817-B7240EC7F8EF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796B3CCD-2585-1F44-AF91-D6D88E8A8F23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DABF798A-3AF2-7245-90BB-C19939C1608B}"/>
              </a:ext>
            </a:extLst>
          </p:cNvPr>
          <p:cNvGrpSpPr/>
          <p:nvPr/>
        </p:nvGrpSpPr>
        <p:grpSpPr>
          <a:xfrm>
            <a:off x="2269758" y="4487821"/>
            <a:ext cx="464432" cy="328689"/>
            <a:chOff x="1657298" y="4954936"/>
            <a:chExt cx="464432" cy="328689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ADA2D673-0B93-4B4D-BD0D-961680A9393F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EE4E8FD8-4FCC-AB4D-9366-07CFD2B2EB3C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92A5F644-562A-774C-8FF5-1EF78A48ED05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7EFF2B43-5AFA-E74D-8882-7F12A953F099}"/>
              </a:ext>
            </a:extLst>
          </p:cNvPr>
          <p:cNvGrpSpPr/>
          <p:nvPr/>
        </p:nvGrpSpPr>
        <p:grpSpPr>
          <a:xfrm>
            <a:off x="2859929" y="4871023"/>
            <a:ext cx="464432" cy="328689"/>
            <a:chOff x="1657298" y="4954936"/>
            <a:chExt cx="464432" cy="328689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59DF023D-F1DC-4344-9B6F-01CD4E9B5905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E6DADAAE-F98B-7F4B-BCF0-1B04DAA4CA87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2E4ECFD5-6CFE-424A-B8B0-7957D6A4E022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425C7D9B-29CE-F04D-9DE9-6665ECE3C51F}"/>
              </a:ext>
            </a:extLst>
          </p:cNvPr>
          <p:cNvGrpSpPr/>
          <p:nvPr/>
        </p:nvGrpSpPr>
        <p:grpSpPr>
          <a:xfrm>
            <a:off x="3159166" y="6348729"/>
            <a:ext cx="464432" cy="328689"/>
            <a:chOff x="1657298" y="4954936"/>
            <a:chExt cx="464432" cy="328689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F438D896-80E5-7A48-AF8F-873FC6CD0208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BDB1018D-5B18-6944-8AD6-D24DE9C1747B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ED3E17B9-4A24-5448-B929-72B4053BE621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81B5035B-FE71-7345-ACBC-558EF4D146A2}"/>
              </a:ext>
            </a:extLst>
          </p:cNvPr>
          <p:cNvGrpSpPr/>
          <p:nvPr/>
        </p:nvGrpSpPr>
        <p:grpSpPr>
          <a:xfrm>
            <a:off x="4170223" y="4634181"/>
            <a:ext cx="464432" cy="328689"/>
            <a:chOff x="1657298" y="4954936"/>
            <a:chExt cx="464432" cy="328689"/>
          </a:xfrm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F91151AD-6E4F-3045-8017-23081F41591E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765B505C-0E48-324E-A238-2D69C4428870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5BCF6A2D-8AF6-A544-A54A-AD132123FB1A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AE5C8F7-5ABD-B84B-BFDF-C9FAE2084E9D}"/>
              </a:ext>
            </a:extLst>
          </p:cNvPr>
          <p:cNvCxnSpPr>
            <a:cxnSpLocks/>
          </p:cNvCxnSpPr>
          <p:nvPr/>
        </p:nvCxnSpPr>
        <p:spPr>
          <a:xfrm flipH="1" flipV="1">
            <a:off x="2512808" y="4652990"/>
            <a:ext cx="575992" cy="382377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D3B17F4A-C02B-0F41-9E0F-414042C97913}"/>
              </a:ext>
            </a:extLst>
          </p:cNvPr>
          <p:cNvCxnSpPr>
            <a:cxnSpLocks/>
          </p:cNvCxnSpPr>
          <p:nvPr/>
        </p:nvCxnSpPr>
        <p:spPr>
          <a:xfrm flipH="1" flipV="1">
            <a:off x="1184598" y="4962870"/>
            <a:ext cx="424160" cy="870084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B12CB80F-61BF-6D4D-A4A9-7A8BE3506E9A}"/>
              </a:ext>
            </a:extLst>
          </p:cNvPr>
          <p:cNvCxnSpPr>
            <a:cxnSpLocks/>
          </p:cNvCxnSpPr>
          <p:nvPr/>
        </p:nvCxnSpPr>
        <p:spPr>
          <a:xfrm flipH="1">
            <a:off x="1052914" y="5836392"/>
            <a:ext cx="545967" cy="684580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4CE439BC-8BC9-E248-BDCF-3FD0FBF6844E}"/>
              </a:ext>
            </a:extLst>
          </p:cNvPr>
          <p:cNvCxnSpPr>
            <a:cxnSpLocks/>
          </p:cNvCxnSpPr>
          <p:nvPr/>
        </p:nvCxnSpPr>
        <p:spPr>
          <a:xfrm flipH="1">
            <a:off x="3088802" y="4816510"/>
            <a:ext cx="1316982" cy="218857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1958C076-FDED-0545-8798-A8453B196915}"/>
              </a:ext>
            </a:extLst>
          </p:cNvPr>
          <p:cNvCxnSpPr>
            <a:cxnSpLocks/>
          </p:cNvCxnSpPr>
          <p:nvPr/>
        </p:nvCxnSpPr>
        <p:spPr>
          <a:xfrm flipH="1">
            <a:off x="1191190" y="4653102"/>
            <a:ext cx="1310786" cy="303059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7A4DE76D-DB59-EB4E-9CED-22B9F56E2023}"/>
              </a:ext>
            </a:extLst>
          </p:cNvPr>
          <p:cNvCxnSpPr>
            <a:cxnSpLocks/>
          </p:cNvCxnSpPr>
          <p:nvPr/>
        </p:nvCxnSpPr>
        <p:spPr>
          <a:xfrm>
            <a:off x="4974800" y="4353177"/>
            <a:ext cx="0" cy="2176723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3339A1CC-E079-E147-AD29-5A6626741CF7}"/>
              </a:ext>
            </a:extLst>
          </p:cNvPr>
          <p:cNvCxnSpPr>
            <a:cxnSpLocks/>
          </p:cNvCxnSpPr>
          <p:nvPr/>
        </p:nvCxnSpPr>
        <p:spPr>
          <a:xfrm>
            <a:off x="5352456" y="6264074"/>
            <a:ext cx="0" cy="273399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EA2EA62C-E79D-6149-A24E-E3CA66AB4488}"/>
              </a:ext>
            </a:extLst>
          </p:cNvPr>
          <p:cNvCxnSpPr>
            <a:cxnSpLocks/>
          </p:cNvCxnSpPr>
          <p:nvPr/>
        </p:nvCxnSpPr>
        <p:spPr>
          <a:xfrm>
            <a:off x="5734969" y="6264074"/>
            <a:ext cx="0" cy="2677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67AC5991-3CB2-FB48-BEA8-9081AF466A19}"/>
              </a:ext>
            </a:extLst>
          </p:cNvPr>
          <p:cNvCxnSpPr>
            <a:cxnSpLocks/>
          </p:cNvCxnSpPr>
          <p:nvPr/>
        </p:nvCxnSpPr>
        <p:spPr>
          <a:xfrm>
            <a:off x="6119391" y="6264074"/>
            <a:ext cx="0" cy="265824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1E3308D7-9132-3C40-9A48-F52B318C244B}"/>
              </a:ext>
            </a:extLst>
          </p:cNvPr>
          <p:cNvCxnSpPr>
            <a:cxnSpLocks/>
          </p:cNvCxnSpPr>
          <p:nvPr/>
        </p:nvCxnSpPr>
        <p:spPr>
          <a:xfrm>
            <a:off x="6488288" y="6264074"/>
            <a:ext cx="0" cy="2677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0B3687C3-3A2A-254D-BA35-B02FFB40171B}"/>
              </a:ext>
            </a:extLst>
          </p:cNvPr>
          <p:cNvCxnSpPr>
            <a:cxnSpLocks/>
          </p:cNvCxnSpPr>
          <p:nvPr/>
        </p:nvCxnSpPr>
        <p:spPr>
          <a:xfrm>
            <a:off x="6866422" y="6256498"/>
            <a:ext cx="0" cy="2734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51652C8C-D35E-0A4A-ACCE-E12BF792D2C3}"/>
              </a:ext>
            </a:extLst>
          </p:cNvPr>
          <p:cNvCxnSpPr>
            <a:cxnSpLocks/>
          </p:cNvCxnSpPr>
          <p:nvPr/>
        </p:nvCxnSpPr>
        <p:spPr>
          <a:xfrm flipV="1">
            <a:off x="4974800" y="6529898"/>
            <a:ext cx="2268801" cy="757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0032833A-800F-1349-A780-ACEA2F09314A}"/>
              </a:ext>
            </a:extLst>
          </p:cNvPr>
          <p:cNvCxnSpPr>
            <a:cxnSpLocks/>
          </p:cNvCxnSpPr>
          <p:nvPr/>
        </p:nvCxnSpPr>
        <p:spPr>
          <a:xfrm>
            <a:off x="7243601" y="4346215"/>
            <a:ext cx="0" cy="2176723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E4B2E881-6252-2849-98C8-9C42D5983EA1}"/>
              </a:ext>
            </a:extLst>
          </p:cNvPr>
          <p:cNvCxnSpPr>
            <a:cxnSpLocks/>
          </p:cNvCxnSpPr>
          <p:nvPr/>
        </p:nvCxnSpPr>
        <p:spPr>
          <a:xfrm flipV="1">
            <a:off x="4974800" y="6256498"/>
            <a:ext cx="2268801" cy="757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12DB3FC2-E28B-7743-ADFD-52F2E25B139C}"/>
              </a:ext>
            </a:extLst>
          </p:cNvPr>
          <p:cNvSpPr txBox="1"/>
          <p:nvPr/>
        </p:nvSpPr>
        <p:spPr>
          <a:xfrm>
            <a:off x="5028559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30820F5A-E9DD-804F-82DF-7DB0C0492B56}"/>
              </a:ext>
            </a:extLst>
          </p:cNvPr>
          <p:cNvSpPr txBox="1"/>
          <p:nvPr/>
        </p:nvSpPr>
        <p:spPr>
          <a:xfrm>
            <a:off x="5418178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4"/>
                </a:solidFill>
              </a:rPr>
              <a:t>2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482C641B-C5B8-2E45-A796-D25A0805C4A0}"/>
              </a:ext>
            </a:extLst>
          </p:cNvPr>
          <p:cNvSpPr txBox="1"/>
          <p:nvPr/>
        </p:nvSpPr>
        <p:spPr>
          <a:xfrm>
            <a:off x="5796324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3"/>
                </a:solidFill>
              </a:rPr>
              <a:t>3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01677C32-0341-E940-8465-85EF30EE316B}"/>
              </a:ext>
            </a:extLst>
          </p:cNvPr>
          <p:cNvSpPr txBox="1"/>
          <p:nvPr/>
        </p:nvSpPr>
        <p:spPr>
          <a:xfrm>
            <a:off x="6157103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1"/>
                </a:solidFill>
              </a:rPr>
              <a:t>4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4600542E-DABA-2742-92A1-3563C65C3577}"/>
              </a:ext>
            </a:extLst>
          </p:cNvPr>
          <p:cNvSpPr txBox="1"/>
          <p:nvPr/>
        </p:nvSpPr>
        <p:spPr>
          <a:xfrm>
            <a:off x="6539101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00B0F0"/>
                </a:solidFill>
              </a:rPr>
              <a:t>5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EE5B4A46-68B5-B345-9E5A-A5749ECBD1C1}"/>
              </a:ext>
            </a:extLst>
          </p:cNvPr>
          <p:cNvSpPr txBox="1"/>
          <p:nvPr/>
        </p:nvSpPr>
        <p:spPr>
          <a:xfrm>
            <a:off x="6922623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7030A0"/>
                </a:solidFill>
              </a:rPr>
              <a:t>6</a:t>
            </a:r>
          </a:p>
        </p:txBody>
      </p: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36DFF300-4C53-DE46-8D5B-327B148777F4}"/>
              </a:ext>
            </a:extLst>
          </p:cNvPr>
          <p:cNvCxnSpPr>
            <a:cxnSpLocks/>
          </p:cNvCxnSpPr>
          <p:nvPr/>
        </p:nvCxnSpPr>
        <p:spPr>
          <a:xfrm>
            <a:off x="4974800" y="6008741"/>
            <a:ext cx="3776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93B962EB-BB2F-0145-889D-457F14DBE499}"/>
              </a:ext>
            </a:extLst>
          </p:cNvPr>
          <p:cNvCxnSpPr/>
          <p:nvPr/>
        </p:nvCxnSpPr>
        <p:spPr>
          <a:xfrm flipV="1">
            <a:off x="5352456" y="6008741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779E9DE4-D316-104D-B0E6-8440945FA159}"/>
              </a:ext>
            </a:extLst>
          </p:cNvPr>
          <p:cNvCxnSpPr/>
          <p:nvPr/>
        </p:nvCxnSpPr>
        <p:spPr>
          <a:xfrm flipV="1">
            <a:off x="5352456" y="5747978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8C4CA43C-38D9-EA42-ACC9-9CD55614D1E3}"/>
              </a:ext>
            </a:extLst>
          </p:cNvPr>
          <p:cNvCxnSpPr>
            <a:cxnSpLocks/>
          </p:cNvCxnSpPr>
          <p:nvPr/>
        </p:nvCxnSpPr>
        <p:spPr>
          <a:xfrm>
            <a:off x="5352456" y="5222688"/>
            <a:ext cx="3776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B8CB213A-EAE2-6D4F-ADFC-B1D2727786DF}"/>
              </a:ext>
            </a:extLst>
          </p:cNvPr>
          <p:cNvCxnSpPr/>
          <p:nvPr/>
        </p:nvCxnSpPr>
        <p:spPr>
          <a:xfrm flipV="1">
            <a:off x="5352456" y="5489964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8DE0A443-7B5D-C64F-8A4B-8F39D3CA4324}"/>
              </a:ext>
            </a:extLst>
          </p:cNvPr>
          <p:cNvCxnSpPr/>
          <p:nvPr/>
        </p:nvCxnSpPr>
        <p:spPr>
          <a:xfrm flipV="1">
            <a:off x="5354774" y="5228556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A04ED77A-92B5-D845-A2FC-1C21E2721FFB}"/>
              </a:ext>
            </a:extLst>
          </p:cNvPr>
          <p:cNvCxnSpPr/>
          <p:nvPr/>
        </p:nvCxnSpPr>
        <p:spPr>
          <a:xfrm flipV="1">
            <a:off x="5734969" y="5996573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856A691D-8F76-DE42-9B3A-55CDF7DE3F95}"/>
              </a:ext>
            </a:extLst>
          </p:cNvPr>
          <p:cNvCxnSpPr>
            <a:cxnSpLocks/>
          </p:cNvCxnSpPr>
          <p:nvPr/>
        </p:nvCxnSpPr>
        <p:spPr>
          <a:xfrm flipV="1">
            <a:off x="5734969" y="5726388"/>
            <a:ext cx="0" cy="2769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8B627372-DAD6-294F-862F-BB449C004802}"/>
              </a:ext>
            </a:extLst>
          </p:cNvPr>
          <p:cNvCxnSpPr/>
          <p:nvPr/>
        </p:nvCxnSpPr>
        <p:spPr>
          <a:xfrm flipV="1">
            <a:off x="5734969" y="5478021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0B7B6427-6AD6-CB49-A0F5-AE63D32F8B28}"/>
              </a:ext>
            </a:extLst>
          </p:cNvPr>
          <p:cNvCxnSpPr/>
          <p:nvPr/>
        </p:nvCxnSpPr>
        <p:spPr>
          <a:xfrm flipV="1">
            <a:off x="5734969" y="5222688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04092BB3-9805-684E-8AFC-24CAA2110B88}"/>
              </a:ext>
            </a:extLst>
          </p:cNvPr>
          <p:cNvSpPr txBox="1"/>
          <p:nvPr/>
        </p:nvSpPr>
        <p:spPr>
          <a:xfrm>
            <a:off x="5599197" y="6529898"/>
            <a:ext cx="1051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distance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E7F0720-5889-F84A-B3FC-65A114C2CFE2}"/>
              </a:ext>
            </a:extLst>
          </p:cNvPr>
          <p:cNvSpPr txBox="1"/>
          <p:nvPr/>
        </p:nvSpPr>
        <p:spPr>
          <a:xfrm>
            <a:off x="5327123" y="5563356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+4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0B512674-C7A7-DE4C-8028-66190E9B9B6B}"/>
                  </a:ext>
                </a:extLst>
              </p:cNvPr>
              <p:cNvSpPr txBox="1"/>
              <p:nvPr/>
            </p:nvSpPr>
            <p:spPr>
              <a:xfrm>
                <a:off x="567295" y="1428452"/>
                <a:ext cx="6459076" cy="26468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Fonction de corrélation de la matière</a:t>
                </a:r>
              </a:p>
              <a:p>
                <a:endParaRPr lang="fr-FR" sz="2000" dirty="0"/>
              </a:p>
              <a:p>
                <a:r>
                  <a:rPr lang="fr-FR" sz="2000" dirty="0"/>
                  <a:t>contraste de densité : 		</a:t>
                </a:r>
                <a14:m>
                  <m:oMath xmlns:m="http://schemas.openxmlformats.org/officeDocument/2006/math">
                    <m:r>
                      <a:rPr lang="fr-F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  <m:d>
                          <m:d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num>
                      <m:den>
                        <m:acc>
                          <m:accPr>
                            <m:chr m:val="̅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</m:acc>
                      </m:den>
                    </m:f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</m:t>
                    </m:r>
                  </m:oMath>
                </a14:m>
                <a:endParaRPr lang="fr-FR" sz="2200" dirty="0"/>
              </a:p>
              <a:p>
                <a:endParaRPr lang="fr-FR" sz="2000" dirty="0"/>
              </a:p>
              <a:p>
                <a:r>
                  <a:rPr lang="fr-FR" sz="2000" dirty="0"/>
                  <a:t>fonction de corrélation : 	</a:t>
                </a:r>
                <a14:m>
                  <m:oMath xmlns:m="http://schemas.openxmlformats.org/officeDocument/2006/math">
                    <m:r>
                      <a:rPr lang="fr-F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𝜉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&lt;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acc>
                          <m:accPr>
                            <m:chr m:val="⃗"/>
                            <m:ctrlP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endParaRPr lang="fr-FR" sz="2200" dirty="0"/>
              </a:p>
              <a:p>
                <a:endParaRPr lang="fr-FR" sz="2000" dirty="0"/>
              </a:p>
              <a:p>
                <a:r>
                  <a:rPr lang="fr-FR" sz="2200" dirty="0"/>
                  <a:t>Comment la mesurer ? </a:t>
                </a:r>
                <a:r>
                  <a:rPr lang="fr-FR" sz="2200" dirty="0">
                    <a:sym typeface="Wingdings" pitchFamily="2" charset="2"/>
                  </a:rPr>
                  <a:t> relevé de galaxies</a:t>
                </a:r>
                <a:endParaRPr lang="fr-FR" sz="2200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0B512674-C7A7-DE4C-8028-66190E9B9B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295" y="1428452"/>
                <a:ext cx="6459076" cy="2646878"/>
              </a:xfrm>
              <a:prstGeom prst="rect">
                <a:avLst/>
              </a:prstGeom>
              <a:blipFill>
                <a:blip r:embed="rId3"/>
                <a:stretch>
                  <a:fillRect l="-1375" t="-1429" b="-238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TextBox 78">
            <a:extLst>
              <a:ext uri="{FF2B5EF4-FFF2-40B4-BE49-F238E27FC236}">
                <a16:creationId xmlns:a16="http://schemas.microsoft.com/office/drawing/2014/main" id="{2943F115-E934-9549-AAD9-2A5C4F44AA47}"/>
              </a:ext>
            </a:extLst>
          </p:cNvPr>
          <p:cNvSpPr txBox="1"/>
          <p:nvPr/>
        </p:nvSpPr>
        <p:spPr>
          <a:xfrm>
            <a:off x="335666" y="254643"/>
            <a:ext cx="29498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I. Introduction</a:t>
            </a:r>
          </a:p>
        </p:txBody>
      </p:sp>
      <p:sp>
        <p:nvSpPr>
          <p:cNvPr id="81" name="Rounded Rectangle 80">
            <a:extLst>
              <a:ext uri="{FF2B5EF4-FFF2-40B4-BE49-F238E27FC236}">
                <a16:creationId xmlns:a16="http://schemas.microsoft.com/office/drawing/2014/main" id="{141A17CE-1EF7-A54B-BBA5-2B04B1528815}"/>
              </a:ext>
            </a:extLst>
          </p:cNvPr>
          <p:cNvSpPr/>
          <p:nvPr/>
        </p:nvSpPr>
        <p:spPr>
          <a:xfrm>
            <a:off x="-238755" y="-167833"/>
            <a:ext cx="3815331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C11C2591-12EA-DD45-92C8-B7E24D72F237}"/>
                  </a:ext>
                </a:extLst>
              </p:cNvPr>
              <p:cNvSpPr/>
              <p:nvPr/>
            </p:nvSpPr>
            <p:spPr>
              <a:xfrm>
                <a:off x="9630589" y="4739647"/>
                <a:ext cx="213936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Mpc</m:t>
                              </m:r>
                            </m:e>
                          </m:d>
                        </m:e>
                        <m:sup>
                          <m: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C11C2591-12EA-DD45-92C8-B7E24D72F2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0589" y="4739647"/>
                <a:ext cx="2139367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285F9DB6-877E-8045-A204-BC766CDAA878}"/>
                  </a:ext>
                </a:extLst>
              </p:cNvPr>
              <p:cNvSpPr/>
              <p:nvPr/>
            </p:nvSpPr>
            <p:spPr>
              <a:xfrm>
                <a:off x="9630588" y="2384707"/>
                <a:ext cx="172079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Mpc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285F9DB6-877E-8045-A204-BC766CDAA8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0588" y="2384707"/>
                <a:ext cx="1720792" cy="369332"/>
              </a:xfrm>
              <a:prstGeom prst="rect">
                <a:avLst/>
              </a:prstGeom>
              <a:blipFill>
                <a:blip r:embed="rId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C08C8E48-7E0F-3643-8B1A-70CBE44A20A0}"/>
                  </a:ext>
                </a:extLst>
              </p:cNvPr>
              <p:cNvSpPr txBox="1"/>
              <p:nvPr/>
            </p:nvSpPr>
            <p:spPr>
              <a:xfrm>
                <a:off x="9630588" y="298577"/>
                <a:ext cx="6789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C08C8E48-7E0F-3643-8B1A-70CBE44A20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0588" y="298577"/>
                <a:ext cx="678904" cy="369332"/>
              </a:xfrm>
              <a:prstGeom prst="rect">
                <a:avLst/>
              </a:prstGeom>
              <a:blipFill>
                <a:blip r:embed="rId6"/>
                <a:stretch>
                  <a:fillRect b="-1034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88A0CB-969D-6C40-BD82-FA2253226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170802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5B98B7B1-26C0-6A41-9976-2897C14929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0767" y="0"/>
            <a:ext cx="4541233" cy="6858000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F6D060BA-2C62-1F46-BA9D-ABBAEEEE9E1E}"/>
              </a:ext>
            </a:extLst>
          </p:cNvPr>
          <p:cNvGrpSpPr/>
          <p:nvPr/>
        </p:nvGrpSpPr>
        <p:grpSpPr>
          <a:xfrm>
            <a:off x="820698" y="6355691"/>
            <a:ext cx="464432" cy="328689"/>
            <a:chOff x="1657298" y="4954936"/>
            <a:chExt cx="464432" cy="328689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EAC9D7B9-59E7-CD43-A360-17E7FB8959E4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54CE7D06-3842-1944-A6E5-E6CE4F3D3179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B92F9959-BB70-5D4E-A3D5-ECC5F58C02A9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8013075A-D989-774E-BC6F-50F74D09AC02}"/>
              </a:ext>
            </a:extLst>
          </p:cNvPr>
          <p:cNvGrpSpPr/>
          <p:nvPr/>
        </p:nvGrpSpPr>
        <p:grpSpPr>
          <a:xfrm>
            <a:off x="985893" y="4794910"/>
            <a:ext cx="464432" cy="328689"/>
            <a:chOff x="1657298" y="4954936"/>
            <a:chExt cx="464432" cy="328689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B91E9012-F17E-354B-83C7-C6B5D3568473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36A9AB47-F376-7340-B1B8-AF44D90D1B8F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B35F4E89-8A99-E14E-95C5-E30E3C97485F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E54BD47-5EFF-6047-8C60-DA2C00852D0B}"/>
              </a:ext>
            </a:extLst>
          </p:cNvPr>
          <p:cNvGrpSpPr/>
          <p:nvPr/>
        </p:nvGrpSpPr>
        <p:grpSpPr>
          <a:xfrm>
            <a:off x="1383304" y="5667673"/>
            <a:ext cx="464432" cy="328689"/>
            <a:chOff x="1657298" y="4954936"/>
            <a:chExt cx="464432" cy="328689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37CD44D6-29BB-8B4F-A10A-A54B1BF07FE7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B443AC1E-31BB-3C46-8817-B7240EC7F8EF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796B3CCD-2585-1F44-AF91-D6D88E8A8F23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DABF798A-3AF2-7245-90BB-C19939C1608B}"/>
              </a:ext>
            </a:extLst>
          </p:cNvPr>
          <p:cNvGrpSpPr/>
          <p:nvPr/>
        </p:nvGrpSpPr>
        <p:grpSpPr>
          <a:xfrm>
            <a:off x="2269758" y="4487821"/>
            <a:ext cx="464432" cy="328689"/>
            <a:chOff x="1657298" y="4954936"/>
            <a:chExt cx="464432" cy="328689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ADA2D673-0B93-4B4D-BD0D-961680A9393F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EE4E8FD8-4FCC-AB4D-9366-07CFD2B2EB3C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92A5F644-562A-774C-8FF5-1EF78A48ED05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7EFF2B43-5AFA-E74D-8882-7F12A953F099}"/>
              </a:ext>
            </a:extLst>
          </p:cNvPr>
          <p:cNvGrpSpPr/>
          <p:nvPr/>
        </p:nvGrpSpPr>
        <p:grpSpPr>
          <a:xfrm>
            <a:off x="2859929" y="4871023"/>
            <a:ext cx="464432" cy="328689"/>
            <a:chOff x="1657298" y="4954936"/>
            <a:chExt cx="464432" cy="328689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59DF023D-F1DC-4344-9B6F-01CD4E9B5905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E6DADAAE-F98B-7F4B-BCF0-1B04DAA4CA87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2E4ECFD5-6CFE-424A-B8B0-7957D6A4E022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425C7D9B-29CE-F04D-9DE9-6665ECE3C51F}"/>
              </a:ext>
            </a:extLst>
          </p:cNvPr>
          <p:cNvGrpSpPr/>
          <p:nvPr/>
        </p:nvGrpSpPr>
        <p:grpSpPr>
          <a:xfrm>
            <a:off x="3159166" y="6348729"/>
            <a:ext cx="464432" cy="328689"/>
            <a:chOff x="1657298" y="4954936"/>
            <a:chExt cx="464432" cy="328689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F438D896-80E5-7A48-AF8F-873FC6CD0208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BDB1018D-5B18-6944-8AD6-D24DE9C1747B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ED3E17B9-4A24-5448-B929-72B4053BE621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81B5035B-FE71-7345-ACBC-558EF4D146A2}"/>
              </a:ext>
            </a:extLst>
          </p:cNvPr>
          <p:cNvGrpSpPr/>
          <p:nvPr/>
        </p:nvGrpSpPr>
        <p:grpSpPr>
          <a:xfrm>
            <a:off x="4170223" y="4634181"/>
            <a:ext cx="464432" cy="328689"/>
            <a:chOff x="1657298" y="4954936"/>
            <a:chExt cx="464432" cy="328689"/>
          </a:xfrm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F91151AD-6E4F-3045-8017-23081F41591E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765B505C-0E48-324E-A238-2D69C4428870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5BCF6A2D-8AF6-A544-A54A-AD132123FB1A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AE5C8F7-5ABD-B84B-BFDF-C9FAE2084E9D}"/>
              </a:ext>
            </a:extLst>
          </p:cNvPr>
          <p:cNvCxnSpPr>
            <a:cxnSpLocks/>
          </p:cNvCxnSpPr>
          <p:nvPr/>
        </p:nvCxnSpPr>
        <p:spPr>
          <a:xfrm flipH="1" flipV="1">
            <a:off x="2512808" y="4652990"/>
            <a:ext cx="575992" cy="382377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D3B17F4A-C02B-0F41-9E0F-414042C97913}"/>
              </a:ext>
            </a:extLst>
          </p:cNvPr>
          <p:cNvCxnSpPr>
            <a:cxnSpLocks/>
          </p:cNvCxnSpPr>
          <p:nvPr/>
        </p:nvCxnSpPr>
        <p:spPr>
          <a:xfrm flipH="1" flipV="1">
            <a:off x="1184598" y="4962870"/>
            <a:ext cx="424160" cy="870084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B12CB80F-61BF-6D4D-A4A9-7A8BE3506E9A}"/>
              </a:ext>
            </a:extLst>
          </p:cNvPr>
          <p:cNvCxnSpPr>
            <a:cxnSpLocks/>
          </p:cNvCxnSpPr>
          <p:nvPr/>
        </p:nvCxnSpPr>
        <p:spPr>
          <a:xfrm flipH="1">
            <a:off x="1052914" y="5836392"/>
            <a:ext cx="545967" cy="684580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4CE439BC-8BC9-E248-BDCF-3FD0FBF6844E}"/>
              </a:ext>
            </a:extLst>
          </p:cNvPr>
          <p:cNvCxnSpPr>
            <a:cxnSpLocks/>
          </p:cNvCxnSpPr>
          <p:nvPr/>
        </p:nvCxnSpPr>
        <p:spPr>
          <a:xfrm flipH="1">
            <a:off x="3088802" y="4816510"/>
            <a:ext cx="1316982" cy="218857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1958C076-FDED-0545-8798-A8453B196915}"/>
              </a:ext>
            </a:extLst>
          </p:cNvPr>
          <p:cNvCxnSpPr>
            <a:cxnSpLocks/>
          </p:cNvCxnSpPr>
          <p:nvPr/>
        </p:nvCxnSpPr>
        <p:spPr>
          <a:xfrm flipH="1">
            <a:off x="1191190" y="4653102"/>
            <a:ext cx="1310786" cy="303059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F330C9FA-3D5F-A649-ABB6-4DDD653260B6}"/>
              </a:ext>
            </a:extLst>
          </p:cNvPr>
          <p:cNvCxnSpPr>
            <a:cxnSpLocks/>
          </p:cNvCxnSpPr>
          <p:nvPr/>
        </p:nvCxnSpPr>
        <p:spPr>
          <a:xfrm flipH="1">
            <a:off x="1057920" y="4960188"/>
            <a:ext cx="121263" cy="1560784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F7FBC2C8-8AA5-E841-B474-ED57CA94566D}"/>
              </a:ext>
            </a:extLst>
          </p:cNvPr>
          <p:cNvCxnSpPr>
            <a:cxnSpLocks/>
          </p:cNvCxnSpPr>
          <p:nvPr/>
        </p:nvCxnSpPr>
        <p:spPr>
          <a:xfrm flipH="1">
            <a:off x="1623989" y="5045287"/>
            <a:ext cx="1466264" cy="787667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96D56EB3-FC88-F846-AE83-8E2095F26EA8}"/>
              </a:ext>
            </a:extLst>
          </p:cNvPr>
          <p:cNvCxnSpPr>
            <a:cxnSpLocks/>
          </p:cNvCxnSpPr>
          <p:nvPr/>
        </p:nvCxnSpPr>
        <p:spPr>
          <a:xfrm>
            <a:off x="3096409" y="5045287"/>
            <a:ext cx="300560" cy="1475685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9B5E8147-C596-314B-9529-FA720DDD0078}"/>
              </a:ext>
            </a:extLst>
          </p:cNvPr>
          <p:cNvCxnSpPr>
            <a:cxnSpLocks/>
          </p:cNvCxnSpPr>
          <p:nvPr/>
        </p:nvCxnSpPr>
        <p:spPr>
          <a:xfrm flipH="1">
            <a:off x="1626311" y="4666194"/>
            <a:ext cx="885452" cy="1169029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238CA82B-E2A8-DB40-9508-D73A2AF315BF}"/>
              </a:ext>
            </a:extLst>
          </p:cNvPr>
          <p:cNvCxnSpPr>
            <a:cxnSpLocks/>
          </p:cNvCxnSpPr>
          <p:nvPr/>
        </p:nvCxnSpPr>
        <p:spPr>
          <a:xfrm flipH="1" flipV="1">
            <a:off x="1614966" y="5835223"/>
            <a:ext cx="1776415" cy="685749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4A991BE8-E68E-8C4E-B772-3278433AE3EE}"/>
              </a:ext>
            </a:extLst>
          </p:cNvPr>
          <p:cNvCxnSpPr>
            <a:cxnSpLocks/>
          </p:cNvCxnSpPr>
          <p:nvPr/>
        </p:nvCxnSpPr>
        <p:spPr>
          <a:xfrm flipH="1" flipV="1">
            <a:off x="1184929" y="4939555"/>
            <a:ext cx="1896382" cy="91778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CA1257BA-C814-DA41-98E1-665B6FF991BD}"/>
              </a:ext>
            </a:extLst>
          </p:cNvPr>
          <p:cNvCxnSpPr>
            <a:cxnSpLocks/>
          </p:cNvCxnSpPr>
          <p:nvPr/>
        </p:nvCxnSpPr>
        <p:spPr>
          <a:xfrm>
            <a:off x="2508903" y="4673514"/>
            <a:ext cx="1888069" cy="125948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7A4DE76D-DB59-EB4E-9CED-22B9F56E2023}"/>
              </a:ext>
            </a:extLst>
          </p:cNvPr>
          <p:cNvCxnSpPr>
            <a:cxnSpLocks/>
          </p:cNvCxnSpPr>
          <p:nvPr/>
        </p:nvCxnSpPr>
        <p:spPr>
          <a:xfrm>
            <a:off x="4974800" y="4353177"/>
            <a:ext cx="0" cy="2176723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3339A1CC-E079-E147-AD29-5A6626741CF7}"/>
              </a:ext>
            </a:extLst>
          </p:cNvPr>
          <p:cNvCxnSpPr>
            <a:cxnSpLocks/>
          </p:cNvCxnSpPr>
          <p:nvPr/>
        </p:nvCxnSpPr>
        <p:spPr>
          <a:xfrm>
            <a:off x="5352456" y="6264074"/>
            <a:ext cx="0" cy="273399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EA2EA62C-E79D-6149-A24E-E3CA66AB4488}"/>
              </a:ext>
            </a:extLst>
          </p:cNvPr>
          <p:cNvCxnSpPr>
            <a:cxnSpLocks/>
          </p:cNvCxnSpPr>
          <p:nvPr/>
        </p:nvCxnSpPr>
        <p:spPr>
          <a:xfrm>
            <a:off x="5734969" y="6264074"/>
            <a:ext cx="0" cy="2677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67AC5991-3CB2-FB48-BEA8-9081AF466A19}"/>
              </a:ext>
            </a:extLst>
          </p:cNvPr>
          <p:cNvCxnSpPr>
            <a:cxnSpLocks/>
          </p:cNvCxnSpPr>
          <p:nvPr/>
        </p:nvCxnSpPr>
        <p:spPr>
          <a:xfrm>
            <a:off x="6119391" y="6264074"/>
            <a:ext cx="0" cy="265824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1E3308D7-9132-3C40-9A48-F52B318C244B}"/>
              </a:ext>
            </a:extLst>
          </p:cNvPr>
          <p:cNvCxnSpPr>
            <a:cxnSpLocks/>
          </p:cNvCxnSpPr>
          <p:nvPr/>
        </p:nvCxnSpPr>
        <p:spPr>
          <a:xfrm>
            <a:off x="6488288" y="6264074"/>
            <a:ext cx="0" cy="2677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0B3687C3-3A2A-254D-BA35-B02FFB40171B}"/>
              </a:ext>
            </a:extLst>
          </p:cNvPr>
          <p:cNvCxnSpPr>
            <a:cxnSpLocks/>
          </p:cNvCxnSpPr>
          <p:nvPr/>
        </p:nvCxnSpPr>
        <p:spPr>
          <a:xfrm>
            <a:off x="6866422" y="6256498"/>
            <a:ext cx="0" cy="2734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51652C8C-D35E-0A4A-ACCE-E12BF792D2C3}"/>
              </a:ext>
            </a:extLst>
          </p:cNvPr>
          <p:cNvCxnSpPr>
            <a:cxnSpLocks/>
          </p:cNvCxnSpPr>
          <p:nvPr/>
        </p:nvCxnSpPr>
        <p:spPr>
          <a:xfrm flipV="1">
            <a:off x="4974800" y="6529898"/>
            <a:ext cx="2268801" cy="757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0032833A-800F-1349-A780-ACEA2F09314A}"/>
              </a:ext>
            </a:extLst>
          </p:cNvPr>
          <p:cNvCxnSpPr>
            <a:cxnSpLocks/>
          </p:cNvCxnSpPr>
          <p:nvPr/>
        </p:nvCxnSpPr>
        <p:spPr>
          <a:xfrm>
            <a:off x="7243601" y="4346215"/>
            <a:ext cx="0" cy="2176723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E4B2E881-6252-2849-98C8-9C42D5983EA1}"/>
              </a:ext>
            </a:extLst>
          </p:cNvPr>
          <p:cNvCxnSpPr>
            <a:cxnSpLocks/>
          </p:cNvCxnSpPr>
          <p:nvPr/>
        </p:nvCxnSpPr>
        <p:spPr>
          <a:xfrm flipV="1">
            <a:off x="4974800" y="6256498"/>
            <a:ext cx="2268801" cy="757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12DB3FC2-E28B-7743-ADFD-52F2E25B139C}"/>
              </a:ext>
            </a:extLst>
          </p:cNvPr>
          <p:cNvSpPr txBox="1"/>
          <p:nvPr/>
        </p:nvSpPr>
        <p:spPr>
          <a:xfrm>
            <a:off x="5028559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30820F5A-E9DD-804F-82DF-7DB0C0492B56}"/>
              </a:ext>
            </a:extLst>
          </p:cNvPr>
          <p:cNvSpPr txBox="1"/>
          <p:nvPr/>
        </p:nvSpPr>
        <p:spPr>
          <a:xfrm>
            <a:off x="5418178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4"/>
                </a:solidFill>
              </a:rPr>
              <a:t>2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482C641B-C5B8-2E45-A796-D25A0805C4A0}"/>
              </a:ext>
            </a:extLst>
          </p:cNvPr>
          <p:cNvSpPr txBox="1"/>
          <p:nvPr/>
        </p:nvSpPr>
        <p:spPr>
          <a:xfrm>
            <a:off x="5796324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3"/>
                </a:solidFill>
              </a:rPr>
              <a:t>3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01677C32-0341-E940-8465-85EF30EE316B}"/>
              </a:ext>
            </a:extLst>
          </p:cNvPr>
          <p:cNvSpPr txBox="1"/>
          <p:nvPr/>
        </p:nvSpPr>
        <p:spPr>
          <a:xfrm>
            <a:off x="6157103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1"/>
                </a:solidFill>
              </a:rPr>
              <a:t>4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4600542E-DABA-2742-92A1-3563C65C3577}"/>
              </a:ext>
            </a:extLst>
          </p:cNvPr>
          <p:cNvSpPr txBox="1"/>
          <p:nvPr/>
        </p:nvSpPr>
        <p:spPr>
          <a:xfrm>
            <a:off x="6539101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00B0F0"/>
                </a:solidFill>
              </a:rPr>
              <a:t>5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EE5B4A46-68B5-B345-9E5A-A5749ECBD1C1}"/>
              </a:ext>
            </a:extLst>
          </p:cNvPr>
          <p:cNvSpPr txBox="1"/>
          <p:nvPr/>
        </p:nvSpPr>
        <p:spPr>
          <a:xfrm>
            <a:off x="6922623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7030A0"/>
                </a:solidFill>
              </a:rPr>
              <a:t>6</a:t>
            </a:r>
          </a:p>
        </p:txBody>
      </p: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36DFF300-4C53-DE46-8D5B-327B148777F4}"/>
              </a:ext>
            </a:extLst>
          </p:cNvPr>
          <p:cNvCxnSpPr>
            <a:cxnSpLocks/>
          </p:cNvCxnSpPr>
          <p:nvPr/>
        </p:nvCxnSpPr>
        <p:spPr>
          <a:xfrm>
            <a:off x="4974800" y="6008741"/>
            <a:ext cx="3776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93B962EB-BB2F-0145-889D-457F14DBE499}"/>
              </a:ext>
            </a:extLst>
          </p:cNvPr>
          <p:cNvCxnSpPr/>
          <p:nvPr/>
        </p:nvCxnSpPr>
        <p:spPr>
          <a:xfrm flipV="1">
            <a:off x="5352456" y="6008741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779E9DE4-D316-104D-B0E6-8440945FA159}"/>
              </a:ext>
            </a:extLst>
          </p:cNvPr>
          <p:cNvCxnSpPr/>
          <p:nvPr/>
        </p:nvCxnSpPr>
        <p:spPr>
          <a:xfrm flipV="1">
            <a:off x="5352456" y="5747978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8C4CA43C-38D9-EA42-ACC9-9CD55614D1E3}"/>
              </a:ext>
            </a:extLst>
          </p:cNvPr>
          <p:cNvCxnSpPr>
            <a:cxnSpLocks/>
          </p:cNvCxnSpPr>
          <p:nvPr/>
        </p:nvCxnSpPr>
        <p:spPr>
          <a:xfrm>
            <a:off x="5352456" y="5222688"/>
            <a:ext cx="3776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B8CB213A-EAE2-6D4F-ADFC-B1D2727786DF}"/>
              </a:ext>
            </a:extLst>
          </p:cNvPr>
          <p:cNvCxnSpPr/>
          <p:nvPr/>
        </p:nvCxnSpPr>
        <p:spPr>
          <a:xfrm flipV="1">
            <a:off x="5352456" y="5489964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8DE0A443-7B5D-C64F-8A4B-8F39D3CA4324}"/>
              </a:ext>
            </a:extLst>
          </p:cNvPr>
          <p:cNvCxnSpPr/>
          <p:nvPr/>
        </p:nvCxnSpPr>
        <p:spPr>
          <a:xfrm flipV="1">
            <a:off x="5354774" y="5228556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A04ED77A-92B5-D845-A2FC-1C21E2721FFB}"/>
              </a:ext>
            </a:extLst>
          </p:cNvPr>
          <p:cNvCxnSpPr/>
          <p:nvPr/>
        </p:nvCxnSpPr>
        <p:spPr>
          <a:xfrm flipV="1">
            <a:off x="5734969" y="5996573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856A691D-8F76-DE42-9B3A-55CDF7DE3F95}"/>
              </a:ext>
            </a:extLst>
          </p:cNvPr>
          <p:cNvCxnSpPr>
            <a:cxnSpLocks/>
          </p:cNvCxnSpPr>
          <p:nvPr/>
        </p:nvCxnSpPr>
        <p:spPr>
          <a:xfrm flipV="1">
            <a:off x="5734969" y="5726388"/>
            <a:ext cx="0" cy="2769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8B627372-DAD6-294F-862F-BB449C004802}"/>
              </a:ext>
            </a:extLst>
          </p:cNvPr>
          <p:cNvCxnSpPr/>
          <p:nvPr/>
        </p:nvCxnSpPr>
        <p:spPr>
          <a:xfrm flipV="1">
            <a:off x="5734969" y="5478021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0B7B6427-6AD6-CB49-A0F5-AE63D32F8B28}"/>
              </a:ext>
            </a:extLst>
          </p:cNvPr>
          <p:cNvCxnSpPr/>
          <p:nvPr/>
        </p:nvCxnSpPr>
        <p:spPr>
          <a:xfrm flipV="1">
            <a:off x="5734969" y="5222688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A77E0C59-9066-044F-A3CF-DB5B05918491}"/>
              </a:ext>
            </a:extLst>
          </p:cNvPr>
          <p:cNvCxnSpPr/>
          <p:nvPr/>
        </p:nvCxnSpPr>
        <p:spPr>
          <a:xfrm flipV="1">
            <a:off x="5733253" y="4965553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44C46906-874A-0A48-AC36-B315C247B29F}"/>
              </a:ext>
            </a:extLst>
          </p:cNvPr>
          <p:cNvCxnSpPr/>
          <p:nvPr/>
        </p:nvCxnSpPr>
        <p:spPr>
          <a:xfrm flipV="1">
            <a:off x="5733253" y="4707539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ACB7CBC0-03C3-8248-B7E1-3C8E1796D291}"/>
              </a:ext>
            </a:extLst>
          </p:cNvPr>
          <p:cNvCxnSpPr/>
          <p:nvPr/>
        </p:nvCxnSpPr>
        <p:spPr>
          <a:xfrm flipV="1">
            <a:off x="5735571" y="4446131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0B244BBE-3101-F545-B87C-9E5176FFE49A}"/>
              </a:ext>
            </a:extLst>
          </p:cNvPr>
          <p:cNvCxnSpPr>
            <a:cxnSpLocks/>
          </p:cNvCxnSpPr>
          <p:nvPr/>
        </p:nvCxnSpPr>
        <p:spPr>
          <a:xfrm>
            <a:off x="5741735" y="4446131"/>
            <a:ext cx="3776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3B7B9A54-EA99-E04C-9605-235F0D1DE4BD}"/>
              </a:ext>
            </a:extLst>
          </p:cNvPr>
          <p:cNvCxnSpPr>
            <a:cxnSpLocks/>
          </p:cNvCxnSpPr>
          <p:nvPr/>
        </p:nvCxnSpPr>
        <p:spPr>
          <a:xfrm flipV="1">
            <a:off x="6119391" y="4446132"/>
            <a:ext cx="0" cy="18141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D9EA8F13-5D4C-F94A-87D9-BF00508C18CD}"/>
              </a:ext>
            </a:extLst>
          </p:cNvPr>
          <p:cNvSpPr txBox="1"/>
          <p:nvPr/>
        </p:nvSpPr>
        <p:spPr>
          <a:xfrm>
            <a:off x="5599197" y="6529898"/>
            <a:ext cx="1051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distance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B3785A2-9EC5-854C-AFEF-C3AF57623A1E}"/>
              </a:ext>
            </a:extLst>
          </p:cNvPr>
          <p:cNvSpPr txBox="1"/>
          <p:nvPr/>
        </p:nvSpPr>
        <p:spPr>
          <a:xfrm>
            <a:off x="5716402" y="5303847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+7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2E331B6D-7B1B-304B-B768-F8F67CB99AD5}"/>
                  </a:ext>
                </a:extLst>
              </p:cNvPr>
              <p:cNvSpPr txBox="1"/>
              <p:nvPr/>
            </p:nvSpPr>
            <p:spPr>
              <a:xfrm>
                <a:off x="567295" y="1428452"/>
                <a:ext cx="6459076" cy="26468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Fonction de corrélation de la matière</a:t>
                </a:r>
              </a:p>
              <a:p>
                <a:endParaRPr lang="fr-FR" sz="2000" dirty="0"/>
              </a:p>
              <a:p>
                <a:r>
                  <a:rPr lang="fr-FR" sz="2000" dirty="0"/>
                  <a:t>contraste de densité : 		</a:t>
                </a:r>
                <a14:m>
                  <m:oMath xmlns:m="http://schemas.openxmlformats.org/officeDocument/2006/math">
                    <m:r>
                      <a:rPr lang="fr-F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  <m:d>
                          <m:d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num>
                      <m:den>
                        <m:acc>
                          <m:accPr>
                            <m:chr m:val="̅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</m:acc>
                      </m:den>
                    </m:f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</m:t>
                    </m:r>
                  </m:oMath>
                </a14:m>
                <a:endParaRPr lang="fr-FR" sz="2200" dirty="0"/>
              </a:p>
              <a:p>
                <a:endParaRPr lang="fr-FR" sz="2000" dirty="0"/>
              </a:p>
              <a:p>
                <a:r>
                  <a:rPr lang="fr-FR" sz="2000" dirty="0"/>
                  <a:t>fonction de corrélation : 	</a:t>
                </a:r>
                <a14:m>
                  <m:oMath xmlns:m="http://schemas.openxmlformats.org/officeDocument/2006/math">
                    <m:r>
                      <a:rPr lang="fr-F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𝜉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&lt;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acc>
                          <m:accPr>
                            <m:chr m:val="⃗"/>
                            <m:ctrlP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endParaRPr lang="fr-FR" sz="2200" dirty="0"/>
              </a:p>
              <a:p>
                <a:endParaRPr lang="fr-FR" sz="2000" dirty="0"/>
              </a:p>
              <a:p>
                <a:r>
                  <a:rPr lang="fr-FR" sz="2200" dirty="0"/>
                  <a:t>Comment la mesurer ? </a:t>
                </a:r>
                <a:r>
                  <a:rPr lang="fr-FR" sz="2200" dirty="0">
                    <a:sym typeface="Wingdings" pitchFamily="2" charset="2"/>
                  </a:rPr>
                  <a:t> relevé de galaxies</a:t>
                </a:r>
                <a:endParaRPr lang="fr-FR" sz="2200" dirty="0"/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2E331B6D-7B1B-304B-B768-F8F67CB99A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295" y="1428452"/>
                <a:ext cx="6459076" cy="2646878"/>
              </a:xfrm>
              <a:prstGeom prst="rect">
                <a:avLst/>
              </a:prstGeom>
              <a:blipFill>
                <a:blip r:embed="rId3"/>
                <a:stretch>
                  <a:fillRect l="-1375" t="-1429" b="-238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1" name="TextBox 90">
            <a:extLst>
              <a:ext uri="{FF2B5EF4-FFF2-40B4-BE49-F238E27FC236}">
                <a16:creationId xmlns:a16="http://schemas.microsoft.com/office/drawing/2014/main" id="{3399CA1B-1C0D-EE4F-8A72-9A58E24F46CC}"/>
              </a:ext>
            </a:extLst>
          </p:cNvPr>
          <p:cNvSpPr txBox="1"/>
          <p:nvPr/>
        </p:nvSpPr>
        <p:spPr>
          <a:xfrm>
            <a:off x="335666" y="254643"/>
            <a:ext cx="29498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I. Introduction</a:t>
            </a:r>
          </a:p>
        </p:txBody>
      </p:sp>
      <p:sp>
        <p:nvSpPr>
          <p:cNvPr id="92" name="Rounded Rectangle 91">
            <a:extLst>
              <a:ext uri="{FF2B5EF4-FFF2-40B4-BE49-F238E27FC236}">
                <a16:creationId xmlns:a16="http://schemas.microsoft.com/office/drawing/2014/main" id="{EAE6BD85-4F4B-3D4E-AE77-492F12978D0E}"/>
              </a:ext>
            </a:extLst>
          </p:cNvPr>
          <p:cNvSpPr/>
          <p:nvPr/>
        </p:nvSpPr>
        <p:spPr>
          <a:xfrm>
            <a:off x="-238755" y="-167833"/>
            <a:ext cx="3815331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0A536617-DA41-2141-93CA-67DA2E7618DF}"/>
                  </a:ext>
                </a:extLst>
              </p:cNvPr>
              <p:cNvSpPr/>
              <p:nvPr/>
            </p:nvSpPr>
            <p:spPr>
              <a:xfrm>
                <a:off x="9630589" y="4739647"/>
                <a:ext cx="213936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Mpc</m:t>
                              </m:r>
                            </m:e>
                          </m:d>
                        </m:e>
                        <m:sup>
                          <m: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0A536617-DA41-2141-93CA-67DA2E7618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0589" y="4739647"/>
                <a:ext cx="2139367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44459EE4-415D-7B4F-8A96-C6719859CAC1}"/>
                  </a:ext>
                </a:extLst>
              </p:cNvPr>
              <p:cNvSpPr/>
              <p:nvPr/>
            </p:nvSpPr>
            <p:spPr>
              <a:xfrm>
                <a:off x="9630588" y="2384707"/>
                <a:ext cx="172079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Mpc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44459EE4-415D-7B4F-8A96-C6719859CA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0588" y="2384707"/>
                <a:ext cx="1720792" cy="369332"/>
              </a:xfrm>
              <a:prstGeom prst="rect">
                <a:avLst/>
              </a:prstGeom>
              <a:blipFill>
                <a:blip r:embed="rId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D757C518-3EBE-6B46-9028-9DB0D68141A7}"/>
                  </a:ext>
                </a:extLst>
              </p:cNvPr>
              <p:cNvSpPr txBox="1"/>
              <p:nvPr/>
            </p:nvSpPr>
            <p:spPr>
              <a:xfrm>
                <a:off x="9630588" y="298577"/>
                <a:ext cx="6789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D757C518-3EBE-6B46-9028-9DB0D68141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0588" y="298577"/>
                <a:ext cx="678904" cy="369332"/>
              </a:xfrm>
              <a:prstGeom prst="rect">
                <a:avLst/>
              </a:prstGeom>
              <a:blipFill>
                <a:blip r:embed="rId6"/>
                <a:stretch>
                  <a:fillRect b="-1034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528889-5B11-FF4A-BA1B-A86A8410C3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760512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5B98B7B1-26C0-6A41-9976-2897C14929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0767" y="0"/>
            <a:ext cx="4541233" cy="6858000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F6D060BA-2C62-1F46-BA9D-ABBAEEEE9E1E}"/>
              </a:ext>
            </a:extLst>
          </p:cNvPr>
          <p:cNvGrpSpPr/>
          <p:nvPr/>
        </p:nvGrpSpPr>
        <p:grpSpPr>
          <a:xfrm>
            <a:off x="820698" y="6355691"/>
            <a:ext cx="464432" cy="328689"/>
            <a:chOff x="1657298" y="4954936"/>
            <a:chExt cx="464432" cy="328689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EAC9D7B9-59E7-CD43-A360-17E7FB8959E4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54CE7D06-3842-1944-A6E5-E6CE4F3D3179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B92F9959-BB70-5D4E-A3D5-ECC5F58C02A9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8013075A-D989-774E-BC6F-50F74D09AC02}"/>
              </a:ext>
            </a:extLst>
          </p:cNvPr>
          <p:cNvGrpSpPr/>
          <p:nvPr/>
        </p:nvGrpSpPr>
        <p:grpSpPr>
          <a:xfrm>
            <a:off x="985893" y="4794910"/>
            <a:ext cx="464432" cy="328689"/>
            <a:chOff x="1657298" y="4954936"/>
            <a:chExt cx="464432" cy="328689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B91E9012-F17E-354B-83C7-C6B5D3568473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36A9AB47-F376-7340-B1B8-AF44D90D1B8F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B35F4E89-8A99-E14E-95C5-E30E3C97485F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E54BD47-5EFF-6047-8C60-DA2C00852D0B}"/>
              </a:ext>
            </a:extLst>
          </p:cNvPr>
          <p:cNvGrpSpPr/>
          <p:nvPr/>
        </p:nvGrpSpPr>
        <p:grpSpPr>
          <a:xfrm>
            <a:off x="1383304" y="5667673"/>
            <a:ext cx="464432" cy="328689"/>
            <a:chOff x="1657298" y="4954936"/>
            <a:chExt cx="464432" cy="328689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37CD44D6-29BB-8B4F-A10A-A54B1BF07FE7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B443AC1E-31BB-3C46-8817-B7240EC7F8EF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796B3CCD-2585-1F44-AF91-D6D88E8A8F23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DABF798A-3AF2-7245-90BB-C19939C1608B}"/>
              </a:ext>
            </a:extLst>
          </p:cNvPr>
          <p:cNvGrpSpPr/>
          <p:nvPr/>
        </p:nvGrpSpPr>
        <p:grpSpPr>
          <a:xfrm>
            <a:off x="2269758" y="4487821"/>
            <a:ext cx="464432" cy="328689"/>
            <a:chOff x="1657298" y="4954936"/>
            <a:chExt cx="464432" cy="328689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ADA2D673-0B93-4B4D-BD0D-961680A9393F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EE4E8FD8-4FCC-AB4D-9366-07CFD2B2EB3C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92A5F644-562A-774C-8FF5-1EF78A48ED05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7EFF2B43-5AFA-E74D-8882-7F12A953F099}"/>
              </a:ext>
            </a:extLst>
          </p:cNvPr>
          <p:cNvGrpSpPr/>
          <p:nvPr/>
        </p:nvGrpSpPr>
        <p:grpSpPr>
          <a:xfrm>
            <a:off x="2859929" y="4871023"/>
            <a:ext cx="464432" cy="328689"/>
            <a:chOff x="1657298" y="4954936"/>
            <a:chExt cx="464432" cy="328689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59DF023D-F1DC-4344-9B6F-01CD4E9B5905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E6DADAAE-F98B-7F4B-BCF0-1B04DAA4CA87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2E4ECFD5-6CFE-424A-B8B0-7957D6A4E022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425C7D9B-29CE-F04D-9DE9-6665ECE3C51F}"/>
              </a:ext>
            </a:extLst>
          </p:cNvPr>
          <p:cNvGrpSpPr/>
          <p:nvPr/>
        </p:nvGrpSpPr>
        <p:grpSpPr>
          <a:xfrm>
            <a:off x="3159166" y="6348729"/>
            <a:ext cx="464432" cy="328689"/>
            <a:chOff x="1657298" y="4954936"/>
            <a:chExt cx="464432" cy="328689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F438D896-80E5-7A48-AF8F-873FC6CD0208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BDB1018D-5B18-6944-8AD6-D24DE9C1747B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ED3E17B9-4A24-5448-B929-72B4053BE621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81B5035B-FE71-7345-ACBC-558EF4D146A2}"/>
              </a:ext>
            </a:extLst>
          </p:cNvPr>
          <p:cNvGrpSpPr/>
          <p:nvPr/>
        </p:nvGrpSpPr>
        <p:grpSpPr>
          <a:xfrm>
            <a:off x="4170223" y="4634181"/>
            <a:ext cx="464432" cy="328689"/>
            <a:chOff x="1657298" y="4954936"/>
            <a:chExt cx="464432" cy="328689"/>
          </a:xfrm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F91151AD-6E4F-3045-8017-23081F41591E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765B505C-0E48-324E-A238-2D69C4428870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5BCF6A2D-8AF6-A544-A54A-AD132123FB1A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AE5C8F7-5ABD-B84B-BFDF-C9FAE2084E9D}"/>
              </a:ext>
            </a:extLst>
          </p:cNvPr>
          <p:cNvCxnSpPr>
            <a:cxnSpLocks/>
          </p:cNvCxnSpPr>
          <p:nvPr/>
        </p:nvCxnSpPr>
        <p:spPr>
          <a:xfrm flipH="1" flipV="1">
            <a:off x="2512808" y="4652990"/>
            <a:ext cx="575992" cy="382377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D3B17F4A-C02B-0F41-9E0F-414042C97913}"/>
              </a:ext>
            </a:extLst>
          </p:cNvPr>
          <p:cNvCxnSpPr>
            <a:cxnSpLocks/>
          </p:cNvCxnSpPr>
          <p:nvPr/>
        </p:nvCxnSpPr>
        <p:spPr>
          <a:xfrm flipH="1" flipV="1">
            <a:off x="1184598" y="4962870"/>
            <a:ext cx="424160" cy="870084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B12CB80F-61BF-6D4D-A4A9-7A8BE3506E9A}"/>
              </a:ext>
            </a:extLst>
          </p:cNvPr>
          <p:cNvCxnSpPr>
            <a:cxnSpLocks/>
          </p:cNvCxnSpPr>
          <p:nvPr/>
        </p:nvCxnSpPr>
        <p:spPr>
          <a:xfrm flipH="1">
            <a:off x="1052914" y="5836392"/>
            <a:ext cx="545967" cy="684580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4CE439BC-8BC9-E248-BDCF-3FD0FBF6844E}"/>
              </a:ext>
            </a:extLst>
          </p:cNvPr>
          <p:cNvCxnSpPr>
            <a:cxnSpLocks/>
          </p:cNvCxnSpPr>
          <p:nvPr/>
        </p:nvCxnSpPr>
        <p:spPr>
          <a:xfrm flipH="1">
            <a:off x="3088802" y="4816510"/>
            <a:ext cx="1316982" cy="218857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1958C076-FDED-0545-8798-A8453B196915}"/>
              </a:ext>
            </a:extLst>
          </p:cNvPr>
          <p:cNvCxnSpPr>
            <a:cxnSpLocks/>
          </p:cNvCxnSpPr>
          <p:nvPr/>
        </p:nvCxnSpPr>
        <p:spPr>
          <a:xfrm flipH="1">
            <a:off x="1191190" y="4653102"/>
            <a:ext cx="1310786" cy="303059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F330C9FA-3D5F-A649-ABB6-4DDD653260B6}"/>
              </a:ext>
            </a:extLst>
          </p:cNvPr>
          <p:cNvCxnSpPr>
            <a:cxnSpLocks/>
          </p:cNvCxnSpPr>
          <p:nvPr/>
        </p:nvCxnSpPr>
        <p:spPr>
          <a:xfrm flipH="1">
            <a:off x="1057920" y="4960188"/>
            <a:ext cx="121263" cy="1560784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F7FBC2C8-8AA5-E841-B474-ED57CA94566D}"/>
              </a:ext>
            </a:extLst>
          </p:cNvPr>
          <p:cNvCxnSpPr>
            <a:cxnSpLocks/>
          </p:cNvCxnSpPr>
          <p:nvPr/>
        </p:nvCxnSpPr>
        <p:spPr>
          <a:xfrm flipH="1">
            <a:off x="1623989" y="5045287"/>
            <a:ext cx="1466264" cy="787667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96D56EB3-FC88-F846-AE83-8E2095F26EA8}"/>
              </a:ext>
            </a:extLst>
          </p:cNvPr>
          <p:cNvCxnSpPr>
            <a:cxnSpLocks/>
          </p:cNvCxnSpPr>
          <p:nvPr/>
        </p:nvCxnSpPr>
        <p:spPr>
          <a:xfrm>
            <a:off x="3096409" y="5045287"/>
            <a:ext cx="300560" cy="1475685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9B5E8147-C596-314B-9529-FA720DDD0078}"/>
              </a:ext>
            </a:extLst>
          </p:cNvPr>
          <p:cNvCxnSpPr>
            <a:cxnSpLocks/>
          </p:cNvCxnSpPr>
          <p:nvPr/>
        </p:nvCxnSpPr>
        <p:spPr>
          <a:xfrm flipH="1">
            <a:off x="1626311" y="4666194"/>
            <a:ext cx="885452" cy="1169029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238CA82B-E2A8-DB40-9508-D73A2AF315BF}"/>
              </a:ext>
            </a:extLst>
          </p:cNvPr>
          <p:cNvCxnSpPr>
            <a:cxnSpLocks/>
          </p:cNvCxnSpPr>
          <p:nvPr/>
        </p:nvCxnSpPr>
        <p:spPr>
          <a:xfrm flipH="1" flipV="1">
            <a:off x="1614966" y="5835223"/>
            <a:ext cx="1776415" cy="685749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4A991BE8-E68E-8C4E-B772-3278433AE3EE}"/>
              </a:ext>
            </a:extLst>
          </p:cNvPr>
          <p:cNvCxnSpPr>
            <a:cxnSpLocks/>
          </p:cNvCxnSpPr>
          <p:nvPr/>
        </p:nvCxnSpPr>
        <p:spPr>
          <a:xfrm flipH="1" flipV="1">
            <a:off x="1184929" y="4939555"/>
            <a:ext cx="1896382" cy="91778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60C5515D-6623-9B46-8D8F-1C207410DE99}"/>
              </a:ext>
            </a:extLst>
          </p:cNvPr>
          <p:cNvCxnSpPr>
            <a:cxnSpLocks/>
          </p:cNvCxnSpPr>
          <p:nvPr/>
        </p:nvCxnSpPr>
        <p:spPr>
          <a:xfrm flipH="1">
            <a:off x="3400404" y="4804631"/>
            <a:ext cx="987420" cy="1709379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2B8D4F97-97E7-BA4F-9C89-A9AEED66C303}"/>
              </a:ext>
            </a:extLst>
          </p:cNvPr>
          <p:cNvCxnSpPr>
            <a:cxnSpLocks/>
          </p:cNvCxnSpPr>
          <p:nvPr/>
        </p:nvCxnSpPr>
        <p:spPr>
          <a:xfrm flipH="1">
            <a:off x="1050130" y="6514010"/>
            <a:ext cx="2323294" cy="2411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00015014-EB90-844A-8A5D-EC50C342F2C2}"/>
              </a:ext>
            </a:extLst>
          </p:cNvPr>
          <p:cNvCxnSpPr>
            <a:cxnSpLocks/>
          </p:cNvCxnSpPr>
          <p:nvPr/>
        </p:nvCxnSpPr>
        <p:spPr>
          <a:xfrm flipH="1">
            <a:off x="1075908" y="5045062"/>
            <a:ext cx="1989569" cy="1475910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38B9F4AE-C349-594E-BEE4-ABC7AEAA1160}"/>
              </a:ext>
            </a:extLst>
          </p:cNvPr>
          <p:cNvCxnSpPr>
            <a:cxnSpLocks/>
          </p:cNvCxnSpPr>
          <p:nvPr/>
        </p:nvCxnSpPr>
        <p:spPr>
          <a:xfrm flipH="1">
            <a:off x="1056559" y="4652990"/>
            <a:ext cx="1437113" cy="1839150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6BC5A349-FF8B-1C44-A423-3C8DEE613496}"/>
              </a:ext>
            </a:extLst>
          </p:cNvPr>
          <p:cNvCxnSpPr>
            <a:cxnSpLocks/>
            <a:stCxn id="49" idx="0"/>
          </p:cNvCxnSpPr>
          <p:nvPr/>
        </p:nvCxnSpPr>
        <p:spPr>
          <a:xfrm>
            <a:off x="2513163" y="4728278"/>
            <a:ext cx="877061" cy="1785832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CA1257BA-C814-DA41-98E1-665B6FF991BD}"/>
              </a:ext>
            </a:extLst>
          </p:cNvPr>
          <p:cNvCxnSpPr>
            <a:cxnSpLocks/>
          </p:cNvCxnSpPr>
          <p:nvPr/>
        </p:nvCxnSpPr>
        <p:spPr>
          <a:xfrm>
            <a:off x="2508903" y="4673514"/>
            <a:ext cx="1888069" cy="125948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7A4DE76D-DB59-EB4E-9CED-22B9F56E2023}"/>
              </a:ext>
            </a:extLst>
          </p:cNvPr>
          <p:cNvCxnSpPr>
            <a:cxnSpLocks/>
          </p:cNvCxnSpPr>
          <p:nvPr/>
        </p:nvCxnSpPr>
        <p:spPr>
          <a:xfrm>
            <a:off x="4974800" y="4353177"/>
            <a:ext cx="0" cy="2176723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3339A1CC-E079-E147-AD29-5A6626741CF7}"/>
              </a:ext>
            </a:extLst>
          </p:cNvPr>
          <p:cNvCxnSpPr>
            <a:cxnSpLocks/>
          </p:cNvCxnSpPr>
          <p:nvPr/>
        </p:nvCxnSpPr>
        <p:spPr>
          <a:xfrm>
            <a:off x="5352456" y="6264074"/>
            <a:ext cx="0" cy="273399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EA2EA62C-E79D-6149-A24E-E3CA66AB4488}"/>
              </a:ext>
            </a:extLst>
          </p:cNvPr>
          <p:cNvCxnSpPr>
            <a:cxnSpLocks/>
          </p:cNvCxnSpPr>
          <p:nvPr/>
        </p:nvCxnSpPr>
        <p:spPr>
          <a:xfrm>
            <a:off x="5734969" y="6264074"/>
            <a:ext cx="0" cy="2677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67AC5991-3CB2-FB48-BEA8-9081AF466A19}"/>
              </a:ext>
            </a:extLst>
          </p:cNvPr>
          <p:cNvCxnSpPr>
            <a:cxnSpLocks/>
          </p:cNvCxnSpPr>
          <p:nvPr/>
        </p:nvCxnSpPr>
        <p:spPr>
          <a:xfrm>
            <a:off x="6119391" y="6264074"/>
            <a:ext cx="0" cy="265824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1E3308D7-9132-3C40-9A48-F52B318C244B}"/>
              </a:ext>
            </a:extLst>
          </p:cNvPr>
          <p:cNvCxnSpPr>
            <a:cxnSpLocks/>
          </p:cNvCxnSpPr>
          <p:nvPr/>
        </p:nvCxnSpPr>
        <p:spPr>
          <a:xfrm>
            <a:off x="6488288" y="6264074"/>
            <a:ext cx="0" cy="2677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0B3687C3-3A2A-254D-BA35-B02FFB40171B}"/>
              </a:ext>
            </a:extLst>
          </p:cNvPr>
          <p:cNvCxnSpPr>
            <a:cxnSpLocks/>
          </p:cNvCxnSpPr>
          <p:nvPr/>
        </p:nvCxnSpPr>
        <p:spPr>
          <a:xfrm>
            <a:off x="6866422" y="6256498"/>
            <a:ext cx="0" cy="2734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51652C8C-D35E-0A4A-ACCE-E12BF792D2C3}"/>
              </a:ext>
            </a:extLst>
          </p:cNvPr>
          <p:cNvCxnSpPr>
            <a:cxnSpLocks/>
          </p:cNvCxnSpPr>
          <p:nvPr/>
        </p:nvCxnSpPr>
        <p:spPr>
          <a:xfrm flipV="1">
            <a:off x="4974800" y="6529898"/>
            <a:ext cx="2268801" cy="757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0032833A-800F-1349-A780-ACEA2F09314A}"/>
              </a:ext>
            </a:extLst>
          </p:cNvPr>
          <p:cNvCxnSpPr>
            <a:cxnSpLocks/>
          </p:cNvCxnSpPr>
          <p:nvPr/>
        </p:nvCxnSpPr>
        <p:spPr>
          <a:xfrm>
            <a:off x="7243601" y="4346215"/>
            <a:ext cx="0" cy="2176723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E4B2E881-6252-2849-98C8-9C42D5983EA1}"/>
              </a:ext>
            </a:extLst>
          </p:cNvPr>
          <p:cNvCxnSpPr>
            <a:cxnSpLocks/>
          </p:cNvCxnSpPr>
          <p:nvPr/>
        </p:nvCxnSpPr>
        <p:spPr>
          <a:xfrm flipV="1">
            <a:off x="4974800" y="6256498"/>
            <a:ext cx="2268801" cy="757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12DB3FC2-E28B-7743-ADFD-52F2E25B139C}"/>
              </a:ext>
            </a:extLst>
          </p:cNvPr>
          <p:cNvSpPr txBox="1"/>
          <p:nvPr/>
        </p:nvSpPr>
        <p:spPr>
          <a:xfrm>
            <a:off x="5028559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30820F5A-E9DD-804F-82DF-7DB0C0492B56}"/>
              </a:ext>
            </a:extLst>
          </p:cNvPr>
          <p:cNvSpPr txBox="1"/>
          <p:nvPr/>
        </p:nvSpPr>
        <p:spPr>
          <a:xfrm>
            <a:off x="5418178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4"/>
                </a:solidFill>
              </a:rPr>
              <a:t>2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482C641B-C5B8-2E45-A796-D25A0805C4A0}"/>
              </a:ext>
            </a:extLst>
          </p:cNvPr>
          <p:cNvSpPr txBox="1"/>
          <p:nvPr/>
        </p:nvSpPr>
        <p:spPr>
          <a:xfrm>
            <a:off x="5796324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3"/>
                </a:solidFill>
              </a:rPr>
              <a:t>3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01677C32-0341-E940-8465-85EF30EE316B}"/>
              </a:ext>
            </a:extLst>
          </p:cNvPr>
          <p:cNvSpPr txBox="1"/>
          <p:nvPr/>
        </p:nvSpPr>
        <p:spPr>
          <a:xfrm>
            <a:off x="6157103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1"/>
                </a:solidFill>
              </a:rPr>
              <a:t>4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4600542E-DABA-2742-92A1-3563C65C3577}"/>
              </a:ext>
            </a:extLst>
          </p:cNvPr>
          <p:cNvSpPr txBox="1"/>
          <p:nvPr/>
        </p:nvSpPr>
        <p:spPr>
          <a:xfrm>
            <a:off x="6539101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00B0F0"/>
                </a:solidFill>
              </a:rPr>
              <a:t>5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EE5B4A46-68B5-B345-9E5A-A5749ECBD1C1}"/>
              </a:ext>
            </a:extLst>
          </p:cNvPr>
          <p:cNvSpPr txBox="1"/>
          <p:nvPr/>
        </p:nvSpPr>
        <p:spPr>
          <a:xfrm>
            <a:off x="6922623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7030A0"/>
                </a:solidFill>
              </a:rPr>
              <a:t>6</a:t>
            </a:r>
          </a:p>
        </p:txBody>
      </p: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36DFF300-4C53-DE46-8D5B-327B148777F4}"/>
              </a:ext>
            </a:extLst>
          </p:cNvPr>
          <p:cNvCxnSpPr>
            <a:cxnSpLocks/>
          </p:cNvCxnSpPr>
          <p:nvPr/>
        </p:nvCxnSpPr>
        <p:spPr>
          <a:xfrm>
            <a:off x="4974800" y="6008741"/>
            <a:ext cx="3776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93B962EB-BB2F-0145-889D-457F14DBE499}"/>
              </a:ext>
            </a:extLst>
          </p:cNvPr>
          <p:cNvCxnSpPr/>
          <p:nvPr/>
        </p:nvCxnSpPr>
        <p:spPr>
          <a:xfrm flipV="1">
            <a:off x="5352456" y="6008741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779E9DE4-D316-104D-B0E6-8440945FA159}"/>
              </a:ext>
            </a:extLst>
          </p:cNvPr>
          <p:cNvCxnSpPr/>
          <p:nvPr/>
        </p:nvCxnSpPr>
        <p:spPr>
          <a:xfrm flipV="1">
            <a:off x="5352456" y="5747978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8C4CA43C-38D9-EA42-ACC9-9CD55614D1E3}"/>
              </a:ext>
            </a:extLst>
          </p:cNvPr>
          <p:cNvCxnSpPr>
            <a:cxnSpLocks/>
          </p:cNvCxnSpPr>
          <p:nvPr/>
        </p:nvCxnSpPr>
        <p:spPr>
          <a:xfrm>
            <a:off x="5352456" y="5222688"/>
            <a:ext cx="3776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B8CB213A-EAE2-6D4F-ADFC-B1D2727786DF}"/>
              </a:ext>
            </a:extLst>
          </p:cNvPr>
          <p:cNvCxnSpPr/>
          <p:nvPr/>
        </p:nvCxnSpPr>
        <p:spPr>
          <a:xfrm flipV="1">
            <a:off x="5352456" y="5489964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8DE0A443-7B5D-C64F-8A4B-8F39D3CA4324}"/>
              </a:ext>
            </a:extLst>
          </p:cNvPr>
          <p:cNvCxnSpPr/>
          <p:nvPr/>
        </p:nvCxnSpPr>
        <p:spPr>
          <a:xfrm flipV="1">
            <a:off x="5354774" y="5228556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A04ED77A-92B5-D845-A2FC-1C21E2721FFB}"/>
              </a:ext>
            </a:extLst>
          </p:cNvPr>
          <p:cNvCxnSpPr/>
          <p:nvPr/>
        </p:nvCxnSpPr>
        <p:spPr>
          <a:xfrm flipV="1">
            <a:off x="5734969" y="5996573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856A691D-8F76-DE42-9B3A-55CDF7DE3F95}"/>
              </a:ext>
            </a:extLst>
          </p:cNvPr>
          <p:cNvCxnSpPr>
            <a:cxnSpLocks/>
          </p:cNvCxnSpPr>
          <p:nvPr/>
        </p:nvCxnSpPr>
        <p:spPr>
          <a:xfrm flipV="1">
            <a:off x="5734969" y="5726388"/>
            <a:ext cx="0" cy="2769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8B627372-DAD6-294F-862F-BB449C004802}"/>
              </a:ext>
            </a:extLst>
          </p:cNvPr>
          <p:cNvCxnSpPr/>
          <p:nvPr/>
        </p:nvCxnSpPr>
        <p:spPr>
          <a:xfrm flipV="1">
            <a:off x="5734969" y="5478021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0B7B6427-6AD6-CB49-A0F5-AE63D32F8B28}"/>
              </a:ext>
            </a:extLst>
          </p:cNvPr>
          <p:cNvCxnSpPr/>
          <p:nvPr/>
        </p:nvCxnSpPr>
        <p:spPr>
          <a:xfrm flipV="1">
            <a:off x="5734969" y="5222688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A77E0C59-9066-044F-A3CF-DB5B05918491}"/>
              </a:ext>
            </a:extLst>
          </p:cNvPr>
          <p:cNvCxnSpPr/>
          <p:nvPr/>
        </p:nvCxnSpPr>
        <p:spPr>
          <a:xfrm flipV="1">
            <a:off x="5733253" y="4965553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44C46906-874A-0A48-AC36-B315C247B29F}"/>
              </a:ext>
            </a:extLst>
          </p:cNvPr>
          <p:cNvCxnSpPr/>
          <p:nvPr/>
        </p:nvCxnSpPr>
        <p:spPr>
          <a:xfrm flipV="1">
            <a:off x="5733253" y="4707539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ACB7CBC0-03C3-8248-B7E1-3C8E1796D291}"/>
              </a:ext>
            </a:extLst>
          </p:cNvPr>
          <p:cNvCxnSpPr/>
          <p:nvPr/>
        </p:nvCxnSpPr>
        <p:spPr>
          <a:xfrm flipV="1">
            <a:off x="5735571" y="4446131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0B244BBE-3101-F545-B87C-9E5176FFE49A}"/>
              </a:ext>
            </a:extLst>
          </p:cNvPr>
          <p:cNvCxnSpPr>
            <a:cxnSpLocks/>
          </p:cNvCxnSpPr>
          <p:nvPr/>
        </p:nvCxnSpPr>
        <p:spPr>
          <a:xfrm>
            <a:off x="5741735" y="4446131"/>
            <a:ext cx="3776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3B7B9A54-EA99-E04C-9605-235F0D1DE4BD}"/>
              </a:ext>
            </a:extLst>
          </p:cNvPr>
          <p:cNvCxnSpPr>
            <a:cxnSpLocks/>
          </p:cNvCxnSpPr>
          <p:nvPr/>
        </p:nvCxnSpPr>
        <p:spPr>
          <a:xfrm flipV="1">
            <a:off x="6119391" y="4446132"/>
            <a:ext cx="0" cy="18141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F17E2CD8-536E-3F45-AD78-32089CBB03CD}"/>
              </a:ext>
            </a:extLst>
          </p:cNvPr>
          <p:cNvCxnSpPr/>
          <p:nvPr/>
        </p:nvCxnSpPr>
        <p:spPr>
          <a:xfrm flipV="1">
            <a:off x="6490004" y="5992700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BAFE3FD8-BDEE-EE45-ADF1-22B495AF593D}"/>
              </a:ext>
            </a:extLst>
          </p:cNvPr>
          <p:cNvCxnSpPr>
            <a:cxnSpLocks/>
          </p:cNvCxnSpPr>
          <p:nvPr/>
        </p:nvCxnSpPr>
        <p:spPr>
          <a:xfrm flipV="1">
            <a:off x="6490004" y="5722515"/>
            <a:ext cx="0" cy="2769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DCC0123B-E754-994A-9591-7D25EBC0C7CD}"/>
              </a:ext>
            </a:extLst>
          </p:cNvPr>
          <p:cNvCxnSpPr/>
          <p:nvPr/>
        </p:nvCxnSpPr>
        <p:spPr>
          <a:xfrm flipV="1">
            <a:off x="6490004" y="5474148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6EDD5BDC-7177-BF4F-8D20-0C54BB285DFE}"/>
              </a:ext>
            </a:extLst>
          </p:cNvPr>
          <p:cNvCxnSpPr/>
          <p:nvPr/>
        </p:nvCxnSpPr>
        <p:spPr>
          <a:xfrm flipV="1">
            <a:off x="6490004" y="5218815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DDD8CDD0-0880-C246-AE2D-545B1315346E}"/>
              </a:ext>
            </a:extLst>
          </p:cNvPr>
          <p:cNvCxnSpPr/>
          <p:nvPr/>
        </p:nvCxnSpPr>
        <p:spPr>
          <a:xfrm flipV="1">
            <a:off x="6490311" y="4961680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D3D26521-7D9B-8A49-86D6-2F0B113465B3}"/>
              </a:ext>
            </a:extLst>
          </p:cNvPr>
          <p:cNvCxnSpPr>
            <a:cxnSpLocks/>
          </p:cNvCxnSpPr>
          <p:nvPr/>
        </p:nvCxnSpPr>
        <p:spPr>
          <a:xfrm>
            <a:off x="6119391" y="4957000"/>
            <a:ext cx="36889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AEF27832-FC4E-0748-B8F2-55336E869F02}"/>
              </a:ext>
            </a:extLst>
          </p:cNvPr>
          <p:cNvSpPr txBox="1"/>
          <p:nvPr/>
        </p:nvSpPr>
        <p:spPr>
          <a:xfrm>
            <a:off x="5599197" y="6529898"/>
            <a:ext cx="1051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distance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49BAEC7-E982-D14D-8DAB-41E82B7B9F6B}"/>
              </a:ext>
            </a:extLst>
          </p:cNvPr>
          <p:cNvSpPr txBox="1"/>
          <p:nvPr/>
        </p:nvSpPr>
        <p:spPr>
          <a:xfrm>
            <a:off x="6086639" y="5446278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+5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379BFE2A-D18B-9945-93EF-EBB63BCBAF3C}"/>
                  </a:ext>
                </a:extLst>
              </p:cNvPr>
              <p:cNvSpPr txBox="1"/>
              <p:nvPr/>
            </p:nvSpPr>
            <p:spPr>
              <a:xfrm>
                <a:off x="567295" y="1428452"/>
                <a:ext cx="6459076" cy="26468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Fonction de corrélation de la matière</a:t>
                </a:r>
              </a:p>
              <a:p>
                <a:endParaRPr lang="fr-FR" sz="2000" dirty="0"/>
              </a:p>
              <a:p>
                <a:r>
                  <a:rPr lang="fr-FR" sz="2000" dirty="0"/>
                  <a:t>contraste de densité : 		</a:t>
                </a:r>
                <a14:m>
                  <m:oMath xmlns:m="http://schemas.openxmlformats.org/officeDocument/2006/math">
                    <m:r>
                      <a:rPr lang="fr-F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  <m:d>
                          <m:d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num>
                      <m:den>
                        <m:acc>
                          <m:accPr>
                            <m:chr m:val="̅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</m:acc>
                      </m:den>
                    </m:f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</m:t>
                    </m:r>
                  </m:oMath>
                </a14:m>
                <a:endParaRPr lang="fr-FR" sz="2200" dirty="0"/>
              </a:p>
              <a:p>
                <a:endParaRPr lang="fr-FR" sz="2000" dirty="0"/>
              </a:p>
              <a:p>
                <a:r>
                  <a:rPr lang="fr-FR" sz="2000" dirty="0"/>
                  <a:t>fonction de corrélation : 	</a:t>
                </a:r>
                <a14:m>
                  <m:oMath xmlns:m="http://schemas.openxmlformats.org/officeDocument/2006/math">
                    <m:r>
                      <a:rPr lang="fr-F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𝜉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&lt;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acc>
                          <m:accPr>
                            <m:chr m:val="⃗"/>
                            <m:ctrlP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endParaRPr lang="fr-FR" sz="2200" dirty="0"/>
              </a:p>
              <a:p>
                <a:endParaRPr lang="fr-FR" sz="2000" dirty="0"/>
              </a:p>
              <a:p>
                <a:r>
                  <a:rPr lang="fr-FR" sz="2200" dirty="0"/>
                  <a:t>Comment la mesurer ? </a:t>
                </a:r>
                <a:r>
                  <a:rPr lang="fr-FR" sz="2200" dirty="0">
                    <a:sym typeface="Wingdings" pitchFamily="2" charset="2"/>
                  </a:rPr>
                  <a:t> relevé de galaxies</a:t>
                </a:r>
                <a:endParaRPr lang="fr-FR" sz="2200" dirty="0"/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379BFE2A-D18B-9945-93EF-EBB63BCBAF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295" y="1428452"/>
                <a:ext cx="6459076" cy="2646878"/>
              </a:xfrm>
              <a:prstGeom prst="rect">
                <a:avLst/>
              </a:prstGeom>
              <a:blipFill>
                <a:blip r:embed="rId3"/>
                <a:stretch>
                  <a:fillRect l="-1375" t="-1429" b="-238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4" name="TextBox 103">
            <a:extLst>
              <a:ext uri="{FF2B5EF4-FFF2-40B4-BE49-F238E27FC236}">
                <a16:creationId xmlns:a16="http://schemas.microsoft.com/office/drawing/2014/main" id="{C66B2D09-F151-9949-AD47-1FE83A9F7D89}"/>
              </a:ext>
            </a:extLst>
          </p:cNvPr>
          <p:cNvSpPr txBox="1"/>
          <p:nvPr/>
        </p:nvSpPr>
        <p:spPr>
          <a:xfrm>
            <a:off x="335666" y="254643"/>
            <a:ext cx="29498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I. Introduction</a:t>
            </a:r>
          </a:p>
        </p:txBody>
      </p:sp>
      <p:sp>
        <p:nvSpPr>
          <p:cNvPr id="105" name="Rounded Rectangle 104">
            <a:extLst>
              <a:ext uri="{FF2B5EF4-FFF2-40B4-BE49-F238E27FC236}">
                <a16:creationId xmlns:a16="http://schemas.microsoft.com/office/drawing/2014/main" id="{1ABCD8EC-A73B-F44C-AEDA-4D8565A40215}"/>
              </a:ext>
            </a:extLst>
          </p:cNvPr>
          <p:cNvSpPr/>
          <p:nvPr/>
        </p:nvSpPr>
        <p:spPr>
          <a:xfrm>
            <a:off x="-238755" y="-167833"/>
            <a:ext cx="3815331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32A0ECA5-7FD1-614F-860E-4EAA5211B086}"/>
                  </a:ext>
                </a:extLst>
              </p:cNvPr>
              <p:cNvSpPr/>
              <p:nvPr/>
            </p:nvSpPr>
            <p:spPr>
              <a:xfrm>
                <a:off x="9630589" y="4739647"/>
                <a:ext cx="213936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Mpc</m:t>
                              </m:r>
                            </m:e>
                          </m:d>
                        </m:e>
                        <m:sup>
                          <m: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32A0ECA5-7FD1-614F-860E-4EAA5211B0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0589" y="4739647"/>
                <a:ext cx="2139367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6674823B-38AA-2845-8629-514F76884529}"/>
                  </a:ext>
                </a:extLst>
              </p:cNvPr>
              <p:cNvSpPr/>
              <p:nvPr/>
            </p:nvSpPr>
            <p:spPr>
              <a:xfrm>
                <a:off x="9630588" y="2384707"/>
                <a:ext cx="172079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Mpc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6674823B-38AA-2845-8629-514F768845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0588" y="2384707"/>
                <a:ext cx="1720792" cy="369332"/>
              </a:xfrm>
              <a:prstGeom prst="rect">
                <a:avLst/>
              </a:prstGeom>
              <a:blipFill>
                <a:blip r:embed="rId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FA78E2A6-B9F6-B242-A3D8-50490FDED925}"/>
                  </a:ext>
                </a:extLst>
              </p:cNvPr>
              <p:cNvSpPr txBox="1"/>
              <p:nvPr/>
            </p:nvSpPr>
            <p:spPr>
              <a:xfrm>
                <a:off x="9630588" y="298577"/>
                <a:ext cx="6789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FA78E2A6-B9F6-B242-A3D8-50490FDED9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0588" y="298577"/>
                <a:ext cx="678904" cy="369332"/>
              </a:xfrm>
              <a:prstGeom prst="rect">
                <a:avLst/>
              </a:prstGeom>
              <a:blipFill>
                <a:blip r:embed="rId6"/>
                <a:stretch>
                  <a:fillRect b="-1034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E4E976-992B-2C43-8E2F-E161FE734A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990115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5B98B7B1-26C0-6A41-9976-2897C14929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0767" y="0"/>
            <a:ext cx="4541233" cy="6858000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F6D060BA-2C62-1F46-BA9D-ABBAEEEE9E1E}"/>
              </a:ext>
            </a:extLst>
          </p:cNvPr>
          <p:cNvGrpSpPr/>
          <p:nvPr/>
        </p:nvGrpSpPr>
        <p:grpSpPr>
          <a:xfrm>
            <a:off x="820698" y="6355691"/>
            <a:ext cx="464432" cy="328689"/>
            <a:chOff x="1657298" y="4954936"/>
            <a:chExt cx="464432" cy="328689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EAC9D7B9-59E7-CD43-A360-17E7FB8959E4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54CE7D06-3842-1944-A6E5-E6CE4F3D3179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B92F9959-BB70-5D4E-A3D5-ECC5F58C02A9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8013075A-D989-774E-BC6F-50F74D09AC02}"/>
              </a:ext>
            </a:extLst>
          </p:cNvPr>
          <p:cNvGrpSpPr/>
          <p:nvPr/>
        </p:nvGrpSpPr>
        <p:grpSpPr>
          <a:xfrm>
            <a:off x="985893" y="4794910"/>
            <a:ext cx="464432" cy="328689"/>
            <a:chOff x="1657298" y="4954936"/>
            <a:chExt cx="464432" cy="328689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B91E9012-F17E-354B-83C7-C6B5D3568473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36A9AB47-F376-7340-B1B8-AF44D90D1B8F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B35F4E89-8A99-E14E-95C5-E30E3C97485F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E54BD47-5EFF-6047-8C60-DA2C00852D0B}"/>
              </a:ext>
            </a:extLst>
          </p:cNvPr>
          <p:cNvGrpSpPr/>
          <p:nvPr/>
        </p:nvGrpSpPr>
        <p:grpSpPr>
          <a:xfrm>
            <a:off x="1383304" y="5667673"/>
            <a:ext cx="464432" cy="328689"/>
            <a:chOff x="1657298" y="4954936"/>
            <a:chExt cx="464432" cy="328689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37CD44D6-29BB-8B4F-A10A-A54B1BF07FE7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B443AC1E-31BB-3C46-8817-B7240EC7F8EF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796B3CCD-2585-1F44-AF91-D6D88E8A8F23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DABF798A-3AF2-7245-90BB-C19939C1608B}"/>
              </a:ext>
            </a:extLst>
          </p:cNvPr>
          <p:cNvGrpSpPr/>
          <p:nvPr/>
        </p:nvGrpSpPr>
        <p:grpSpPr>
          <a:xfrm>
            <a:off x="2269758" y="4487821"/>
            <a:ext cx="464432" cy="328689"/>
            <a:chOff x="1657298" y="4954936"/>
            <a:chExt cx="464432" cy="328689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ADA2D673-0B93-4B4D-BD0D-961680A9393F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EE4E8FD8-4FCC-AB4D-9366-07CFD2B2EB3C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92A5F644-562A-774C-8FF5-1EF78A48ED05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7EFF2B43-5AFA-E74D-8882-7F12A953F099}"/>
              </a:ext>
            </a:extLst>
          </p:cNvPr>
          <p:cNvGrpSpPr/>
          <p:nvPr/>
        </p:nvGrpSpPr>
        <p:grpSpPr>
          <a:xfrm>
            <a:off x="2859929" y="4871023"/>
            <a:ext cx="464432" cy="328689"/>
            <a:chOff x="1657298" y="4954936"/>
            <a:chExt cx="464432" cy="328689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59DF023D-F1DC-4344-9B6F-01CD4E9B5905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E6DADAAE-F98B-7F4B-BCF0-1B04DAA4CA87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2E4ECFD5-6CFE-424A-B8B0-7957D6A4E022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425C7D9B-29CE-F04D-9DE9-6665ECE3C51F}"/>
              </a:ext>
            </a:extLst>
          </p:cNvPr>
          <p:cNvGrpSpPr/>
          <p:nvPr/>
        </p:nvGrpSpPr>
        <p:grpSpPr>
          <a:xfrm>
            <a:off x="3159166" y="6348729"/>
            <a:ext cx="464432" cy="328689"/>
            <a:chOff x="1657298" y="4954936"/>
            <a:chExt cx="464432" cy="328689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F438D896-80E5-7A48-AF8F-873FC6CD0208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BDB1018D-5B18-6944-8AD6-D24DE9C1747B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ED3E17B9-4A24-5448-B929-72B4053BE621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81B5035B-FE71-7345-ACBC-558EF4D146A2}"/>
              </a:ext>
            </a:extLst>
          </p:cNvPr>
          <p:cNvGrpSpPr/>
          <p:nvPr/>
        </p:nvGrpSpPr>
        <p:grpSpPr>
          <a:xfrm>
            <a:off x="4170223" y="4634181"/>
            <a:ext cx="464432" cy="328689"/>
            <a:chOff x="1657298" y="4954936"/>
            <a:chExt cx="464432" cy="328689"/>
          </a:xfrm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F91151AD-6E4F-3045-8017-23081F41591E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765B505C-0E48-324E-A238-2D69C4428870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5BCF6A2D-8AF6-A544-A54A-AD132123FB1A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AE5C8F7-5ABD-B84B-BFDF-C9FAE2084E9D}"/>
              </a:ext>
            </a:extLst>
          </p:cNvPr>
          <p:cNvCxnSpPr>
            <a:cxnSpLocks/>
          </p:cNvCxnSpPr>
          <p:nvPr/>
        </p:nvCxnSpPr>
        <p:spPr>
          <a:xfrm flipH="1" flipV="1">
            <a:off x="2512808" y="4652990"/>
            <a:ext cx="575992" cy="382377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D3B17F4A-C02B-0F41-9E0F-414042C97913}"/>
              </a:ext>
            </a:extLst>
          </p:cNvPr>
          <p:cNvCxnSpPr>
            <a:cxnSpLocks/>
          </p:cNvCxnSpPr>
          <p:nvPr/>
        </p:nvCxnSpPr>
        <p:spPr>
          <a:xfrm flipH="1" flipV="1">
            <a:off x="1184598" y="4962870"/>
            <a:ext cx="424160" cy="870084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B12CB80F-61BF-6D4D-A4A9-7A8BE3506E9A}"/>
              </a:ext>
            </a:extLst>
          </p:cNvPr>
          <p:cNvCxnSpPr>
            <a:cxnSpLocks/>
          </p:cNvCxnSpPr>
          <p:nvPr/>
        </p:nvCxnSpPr>
        <p:spPr>
          <a:xfrm flipH="1">
            <a:off x="1052914" y="5836392"/>
            <a:ext cx="545967" cy="684580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4CE439BC-8BC9-E248-BDCF-3FD0FBF6844E}"/>
              </a:ext>
            </a:extLst>
          </p:cNvPr>
          <p:cNvCxnSpPr>
            <a:cxnSpLocks/>
          </p:cNvCxnSpPr>
          <p:nvPr/>
        </p:nvCxnSpPr>
        <p:spPr>
          <a:xfrm flipH="1">
            <a:off x="3088802" y="4816510"/>
            <a:ext cx="1316982" cy="218857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1958C076-FDED-0545-8798-A8453B196915}"/>
              </a:ext>
            </a:extLst>
          </p:cNvPr>
          <p:cNvCxnSpPr>
            <a:cxnSpLocks/>
          </p:cNvCxnSpPr>
          <p:nvPr/>
        </p:nvCxnSpPr>
        <p:spPr>
          <a:xfrm flipH="1">
            <a:off x="1191190" y="4653102"/>
            <a:ext cx="1310786" cy="303059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F330C9FA-3D5F-A649-ABB6-4DDD653260B6}"/>
              </a:ext>
            </a:extLst>
          </p:cNvPr>
          <p:cNvCxnSpPr>
            <a:cxnSpLocks/>
          </p:cNvCxnSpPr>
          <p:nvPr/>
        </p:nvCxnSpPr>
        <p:spPr>
          <a:xfrm flipH="1">
            <a:off x="1057920" y="4960188"/>
            <a:ext cx="121263" cy="1560784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F7FBC2C8-8AA5-E841-B474-ED57CA94566D}"/>
              </a:ext>
            </a:extLst>
          </p:cNvPr>
          <p:cNvCxnSpPr>
            <a:cxnSpLocks/>
          </p:cNvCxnSpPr>
          <p:nvPr/>
        </p:nvCxnSpPr>
        <p:spPr>
          <a:xfrm flipH="1">
            <a:off x="1623989" y="5045287"/>
            <a:ext cx="1466264" cy="787667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96D56EB3-FC88-F846-AE83-8E2095F26EA8}"/>
              </a:ext>
            </a:extLst>
          </p:cNvPr>
          <p:cNvCxnSpPr>
            <a:cxnSpLocks/>
          </p:cNvCxnSpPr>
          <p:nvPr/>
        </p:nvCxnSpPr>
        <p:spPr>
          <a:xfrm>
            <a:off x="3096409" y="5045287"/>
            <a:ext cx="300560" cy="1475685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9B5E8147-C596-314B-9529-FA720DDD0078}"/>
              </a:ext>
            </a:extLst>
          </p:cNvPr>
          <p:cNvCxnSpPr>
            <a:cxnSpLocks/>
          </p:cNvCxnSpPr>
          <p:nvPr/>
        </p:nvCxnSpPr>
        <p:spPr>
          <a:xfrm flipH="1">
            <a:off x="1626311" y="4666194"/>
            <a:ext cx="885452" cy="1169029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238CA82B-E2A8-DB40-9508-D73A2AF315BF}"/>
              </a:ext>
            </a:extLst>
          </p:cNvPr>
          <p:cNvCxnSpPr>
            <a:cxnSpLocks/>
          </p:cNvCxnSpPr>
          <p:nvPr/>
        </p:nvCxnSpPr>
        <p:spPr>
          <a:xfrm flipH="1" flipV="1">
            <a:off x="1614966" y="5835223"/>
            <a:ext cx="1776415" cy="685749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4A991BE8-E68E-8C4E-B772-3278433AE3EE}"/>
              </a:ext>
            </a:extLst>
          </p:cNvPr>
          <p:cNvCxnSpPr>
            <a:cxnSpLocks/>
          </p:cNvCxnSpPr>
          <p:nvPr/>
        </p:nvCxnSpPr>
        <p:spPr>
          <a:xfrm flipH="1" flipV="1">
            <a:off x="1184929" y="4939555"/>
            <a:ext cx="1896382" cy="91778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60C5515D-6623-9B46-8D8F-1C207410DE99}"/>
              </a:ext>
            </a:extLst>
          </p:cNvPr>
          <p:cNvCxnSpPr>
            <a:cxnSpLocks/>
          </p:cNvCxnSpPr>
          <p:nvPr/>
        </p:nvCxnSpPr>
        <p:spPr>
          <a:xfrm flipH="1">
            <a:off x="3400404" y="4804631"/>
            <a:ext cx="987420" cy="1709379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2B8D4F97-97E7-BA4F-9C89-A9AEED66C303}"/>
              </a:ext>
            </a:extLst>
          </p:cNvPr>
          <p:cNvCxnSpPr>
            <a:cxnSpLocks/>
          </p:cNvCxnSpPr>
          <p:nvPr/>
        </p:nvCxnSpPr>
        <p:spPr>
          <a:xfrm flipH="1">
            <a:off x="1050130" y="6514010"/>
            <a:ext cx="2323294" cy="2411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00015014-EB90-844A-8A5D-EC50C342F2C2}"/>
              </a:ext>
            </a:extLst>
          </p:cNvPr>
          <p:cNvCxnSpPr>
            <a:cxnSpLocks/>
          </p:cNvCxnSpPr>
          <p:nvPr/>
        </p:nvCxnSpPr>
        <p:spPr>
          <a:xfrm flipH="1">
            <a:off x="1075908" y="5045062"/>
            <a:ext cx="1989569" cy="1475910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38B9F4AE-C349-594E-BEE4-ABC7AEAA1160}"/>
              </a:ext>
            </a:extLst>
          </p:cNvPr>
          <p:cNvCxnSpPr>
            <a:cxnSpLocks/>
          </p:cNvCxnSpPr>
          <p:nvPr/>
        </p:nvCxnSpPr>
        <p:spPr>
          <a:xfrm flipH="1">
            <a:off x="1056559" y="4652990"/>
            <a:ext cx="1437113" cy="1839150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6BC5A349-FF8B-1C44-A423-3C8DEE613496}"/>
              </a:ext>
            </a:extLst>
          </p:cNvPr>
          <p:cNvCxnSpPr>
            <a:cxnSpLocks/>
            <a:stCxn id="49" idx="0"/>
          </p:cNvCxnSpPr>
          <p:nvPr/>
        </p:nvCxnSpPr>
        <p:spPr>
          <a:xfrm>
            <a:off x="2513163" y="4728278"/>
            <a:ext cx="877061" cy="1785832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CA1257BA-C814-DA41-98E1-665B6FF991BD}"/>
              </a:ext>
            </a:extLst>
          </p:cNvPr>
          <p:cNvCxnSpPr>
            <a:cxnSpLocks/>
          </p:cNvCxnSpPr>
          <p:nvPr/>
        </p:nvCxnSpPr>
        <p:spPr>
          <a:xfrm>
            <a:off x="2508903" y="4673514"/>
            <a:ext cx="1888069" cy="125948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89944B14-C681-4F46-B16F-C446CCAE7924}"/>
              </a:ext>
            </a:extLst>
          </p:cNvPr>
          <p:cNvCxnSpPr>
            <a:cxnSpLocks/>
            <a:stCxn id="60" idx="3"/>
          </p:cNvCxnSpPr>
          <p:nvPr/>
        </p:nvCxnSpPr>
        <p:spPr>
          <a:xfrm flipH="1">
            <a:off x="1614966" y="4852620"/>
            <a:ext cx="2699491" cy="980334"/>
          </a:xfrm>
          <a:prstGeom prst="line">
            <a:avLst/>
          </a:prstGeom>
          <a:ln w="317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24222C52-3E8E-E049-BAF3-13B7A697F203}"/>
              </a:ext>
            </a:extLst>
          </p:cNvPr>
          <p:cNvCxnSpPr>
            <a:cxnSpLocks/>
          </p:cNvCxnSpPr>
          <p:nvPr/>
        </p:nvCxnSpPr>
        <p:spPr>
          <a:xfrm flipH="1" flipV="1">
            <a:off x="1174608" y="4940764"/>
            <a:ext cx="2215333" cy="1575220"/>
          </a:xfrm>
          <a:prstGeom prst="line">
            <a:avLst/>
          </a:prstGeom>
          <a:ln w="317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7A4DE76D-DB59-EB4E-9CED-22B9F56E2023}"/>
              </a:ext>
            </a:extLst>
          </p:cNvPr>
          <p:cNvCxnSpPr>
            <a:cxnSpLocks/>
          </p:cNvCxnSpPr>
          <p:nvPr/>
        </p:nvCxnSpPr>
        <p:spPr>
          <a:xfrm>
            <a:off x="4974800" y="4353177"/>
            <a:ext cx="0" cy="2176723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3339A1CC-E079-E147-AD29-5A6626741CF7}"/>
              </a:ext>
            </a:extLst>
          </p:cNvPr>
          <p:cNvCxnSpPr>
            <a:cxnSpLocks/>
          </p:cNvCxnSpPr>
          <p:nvPr/>
        </p:nvCxnSpPr>
        <p:spPr>
          <a:xfrm>
            <a:off x="5352456" y="6264074"/>
            <a:ext cx="0" cy="273399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EA2EA62C-E79D-6149-A24E-E3CA66AB4488}"/>
              </a:ext>
            </a:extLst>
          </p:cNvPr>
          <p:cNvCxnSpPr>
            <a:cxnSpLocks/>
          </p:cNvCxnSpPr>
          <p:nvPr/>
        </p:nvCxnSpPr>
        <p:spPr>
          <a:xfrm>
            <a:off x="5734969" y="6264074"/>
            <a:ext cx="0" cy="2677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67AC5991-3CB2-FB48-BEA8-9081AF466A19}"/>
              </a:ext>
            </a:extLst>
          </p:cNvPr>
          <p:cNvCxnSpPr>
            <a:cxnSpLocks/>
          </p:cNvCxnSpPr>
          <p:nvPr/>
        </p:nvCxnSpPr>
        <p:spPr>
          <a:xfrm>
            <a:off x="6119391" y="6264074"/>
            <a:ext cx="0" cy="265824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1E3308D7-9132-3C40-9A48-F52B318C244B}"/>
              </a:ext>
            </a:extLst>
          </p:cNvPr>
          <p:cNvCxnSpPr>
            <a:cxnSpLocks/>
          </p:cNvCxnSpPr>
          <p:nvPr/>
        </p:nvCxnSpPr>
        <p:spPr>
          <a:xfrm>
            <a:off x="6488288" y="6264074"/>
            <a:ext cx="0" cy="2677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0B3687C3-3A2A-254D-BA35-B02FFB40171B}"/>
              </a:ext>
            </a:extLst>
          </p:cNvPr>
          <p:cNvCxnSpPr>
            <a:cxnSpLocks/>
          </p:cNvCxnSpPr>
          <p:nvPr/>
        </p:nvCxnSpPr>
        <p:spPr>
          <a:xfrm>
            <a:off x="6866422" y="6256498"/>
            <a:ext cx="0" cy="2734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51652C8C-D35E-0A4A-ACCE-E12BF792D2C3}"/>
              </a:ext>
            </a:extLst>
          </p:cNvPr>
          <p:cNvCxnSpPr>
            <a:cxnSpLocks/>
          </p:cNvCxnSpPr>
          <p:nvPr/>
        </p:nvCxnSpPr>
        <p:spPr>
          <a:xfrm flipV="1">
            <a:off x="4974800" y="6529898"/>
            <a:ext cx="2268801" cy="757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0032833A-800F-1349-A780-ACEA2F09314A}"/>
              </a:ext>
            </a:extLst>
          </p:cNvPr>
          <p:cNvCxnSpPr>
            <a:cxnSpLocks/>
          </p:cNvCxnSpPr>
          <p:nvPr/>
        </p:nvCxnSpPr>
        <p:spPr>
          <a:xfrm>
            <a:off x="7243601" y="4346215"/>
            <a:ext cx="0" cy="2176723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E4B2E881-6252-2849-98C8-9C42D5983EA1}"/>
              </a:ext>
            </a:extLst>
          </p:cNvPr>
          <p:cNvCxnSpPr>
            <a:cxnSpLocks/>
          </p:cNvCxnSpPr>
          <p:nvPr/>
        </p:nvCxnSpPr>
        <p:spPr>
          <a:xfrm flipV="1">
            <a:off x="4974800" y="6256498"/>
            <a:ext cx="2268801" cy="757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12DB3FC2-E28B-7743-ADFD-52F2E25B139C}"/>
              </a:ext>
            </a:extLst>
          </p:cNvPr>
          <p:cNvSpPr txBox="1"/>
          <p:nvPr/>
        </p:nvSpPr>
        <p:spPr>
          <a:xfrm>
            <a:off x="5028559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30820F5A-E9DD-804F-82DF-7DB0C0492B56}"/>
              </a:ext>
            </a:extLst>
          </p:cNvPr>
          <p:cNvSpPr txBox="1"/>
          <p:nvPr/>
        </p:nvSpPr>
        <p:spPr>
          <a:xfrm>
            <a:off x="5418178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4"/>
                </a:solidFill>
              </a:rPr>
              <a:t>2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482C641B-C5B8-2E45-A796-D25A0805C4A0}"/>
              </a:ext>
            </a:extLst>
          </p:cNvPr>
          <p:cNvSpPr txBox="1"/>
          <p:nvPr/>
        </p:nvSpPr>
        <p:spPr>
          <a:xfrm>
            <a:off x="5796324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3"/>
                </a:solidFill>
              </a:rPr>
              <a:t>3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01677C32-0341-E940-8465-85EF30EE316B}"/>
              </a:ext>
            </a:extLst>
          </p:cNvPr>
          <p:cNvSpPr txBox="1"/>
          <p:nvPr/>
        </p:nvSpPr>
        <p:spPr>
          <a:xfrm>
            <a:off x="6157103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1"/>
                </a:solidFill>
              </a:rPr>
              <a:t>4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4600542E-DABA-2742-92A1-3563C65C3577}"/>
              </a:ext>
            </a:extLst>
          </p:cNvPr>
          <p:cNvSpPr txBox="1"/>
          <p:nvPr/>
        </p:nvSpPr>
        <p:spPr>
          <a:xfrm>
            <a:off x="6539101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00B0F0"/>
                </a:solidFill>
              </a:rPr>
              <a:t>5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EE5B4A46-68B5-B345-9E5A-A5749ECBD1C1}"/>
              </a:ext>
            </a:extLst>
          </p:cNvPr>
          <p:cNvSpPr txBox="1"/>
          <p:nvPr/>
        </p:nvSpPr>
        <p:spPr>
          <a:xfrm>
            <a:off x="6922623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7030A0"/>
                </a:solidFill>
              </a:rPr>
              <a:t>6</a:t>
            </a:r>
          </a:p>
        </p:txBody>
      </p: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36DFF300-4C53-DE46-8D5B-327B148777F4}"/>
              </a:ext>
            </a:extLst>
          </p:cNvPr>
          <p:cNvCxnSpPr>
            <a:cxnSpLocks/>
          </p:cNvCxnSpPr>
          <p:nvPr/>
        </p:nvCxnSpPr>
        <p:spPr>
          <a:xfrm>
            <a:off x="4974800" y="6008741"/>
            <a:ext cx="3776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93B962EB-BB2F-0145-889D-457F14DBE499}"/>
              </a:ext>
            </a:extLst>
          </p:cNvPr>
          <p:cNvCxnSpPr/>
          <p:nvPr/>
        </p:nvCxnSpPr>
        <p:spPr>
          <a:xfrm flipV="1">
            <a:off x="5352456" y="6008741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779E9DE4-D316-104D-B0E6-8440945FA159}"/>
              </a:ext>
            </a:extLst>
          </p:cNvPr>
          <p:cNvCxnSpPr/>
          <p:nvPr/>
        </p:nvCxnSpPr>
        <p:spPr>
          <a:xfrm flipV="1">
            <a:off x="5352456" y="5747978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8C4CA43C-38D9-EA42-ACC9-9CD55614D1E3}"/>
              </a:ext>
            </a:extLst>
          </p:cNvPr>
          <p:cNvCxnSpPr>
            <a:cxnSpLocks/>
          </p:cNvCxnSpPr>
          <p:nvPr/>
        </p:nvCxnSpPr>
        <p:spPr>
          <a:xfrm>
            <a:off x="5352456" y="5222688"/>
            <a:ext cx="3776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B8CB213A-EAE2-6D4F-ADFC-B1D2727786DF}"/>
              </a:ext>
            </a:extLst>
          </p:cNvPr>
          <p:cNvCxnSpPr/>
          <p:nvPr/>
        </p:nvCxnSpPr>
        <p:spPr>
          <a:xfrm flipV="1">
            <a:off x="5352456" y="5489964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8DE0A443-7B5D-C64F-8A4B-8F39D3CA4324}"/>
              </a:ext>
            </a:extLst>
          </p:cNvPr>
          <p:cNvCxnSpPr/>
          <p:nvPr/>
        </p:nvCxnSpPr>
        <p:spPr>
          <a:xfrm flipV="1">
            <a:off x="5354774" y="5228556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A04ED77A-92B5-D845-A2FC-1C21E2721FFB}"/>
              </a:ext>
            </a:extLst>
          </p:cNvPr>
          <p:cNvCxnSpPr/>
          <p:nvPr/>
        </p:nvCxnSpPr>
        <p:spPr>
          <a:xfrm flipV="1">
            <a:off x="5734969" y="5996573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856A691D-8F76-DE42-9B3A-55CDF7DE3F95}"/>
              </a:ext>
            </a:extLst>
          </p:cNvPr>
          <p:cNvCxnSpPr>
            <a:cxnSpLocks/>
          </p:cNvCxnSpPr>
          <p:nvPr/>
        </p:nvCxnSpPr>
        <p:spPr>
          <a:xfrm flipV="1">
            <a:off x="5734969" y="5726388"/>
            <a:ext cx="0" cy="2769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8B627372-DAD6-294F-862F-BB449C004802}"/>
              </a:ext>
            </a:extLst>
          </p:cNvPr>
          <p:cNvCxnSpPr/>
          <p:nvPr/>
        </p:nvCxnSpPr>
        <p:spPr>
          <a:xfrm flipV="1">
            <a:off x="5734969" y="5478021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0B7B6427-6AD6-CB49-A0F5-AE63D32F8B28}"/>
              </a:ext>
            </a:extLst>
          </p:cNvPr>
          <p:cNvCxnSpPr/>
          <p:nvPr/>
        </p:nvCxnSpPr>
        <p:spPr>
          <a:xfrm flipV="1">
            <a:off x="5734969" y="5222688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A77E0C59-9066-044F-A3CF-DB5B05918491}"/>
              </a:ext>
            </a:extLst>
          </p:cNvPr>
          <p:cNvCxnSpPr/>
          <p:nvPr/>
        </p:nvCxnSpPr>
        <p:spPr>
          <a:xfrm flipV="1">
            <a:off x="5733253" y="4965553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44C46906-874A-0A48-AC36-B315C247B29F}"/>
              </a:ext>
            </a:extLst>
          </p:cNvPr>
          <p:cNvCxnSpPr/>
          <p:nvPr/>
        </p:nvCxnSpPr>
        <p:spPr>
          <a:xfrm flipV="1">
            <a:off x="5733253" y="4707539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ACB7CBC0-03C3-8248-B7E1-3C8E1796D291}"/>
              </a:ext>
            </a:extLst>
          </p:cNvPr>
          <p:cNvCxnSpPr/>
          <p:nvPr/>
        </p:nvCxnSpPr>
        <p:spPr>
          <a:xfrm flipV="1">
            <a:off x="5735571" y="4446131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0B244BBE-3101-F545-B87C-9E5176FFE49A}"/>
              </a:ext>
            </a:extLst>
          </p:cNvPr>
          <p:cNvCxnSpPr>
            <a:cxnSpLocks/>
          </p:cNvCxnSpPr>
          <p:nvPr/>
        </p:nvCxnSpPr>
        <p:spPr>
          <a:xfrm>
            <a:off x="5741735" y="4446131"/>
            <a:ext cx="3776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3B7B9A54-EA99-E04C-9605-235F0D1DE4BD}"/>
              </a:ext>
            </a:extLst>
          </p:cNvPr>
          <p:cNvCxnSpPr>
            <a:cxnSpLocks/>
          </p:cNvCxnSpPr>
          <p:nvPr/>
        </p:nvCxnSpPr>
        <p:spPr>
          <a:xfrm flipV="1">
            <a:off x="6119391" y="4446132"/>
            <a:ext cx="0" cy="18141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791107B3-E59F-0D44-8686-BC17E460DFBC}"/>
              </a:ext>
            </a:extLst>
          </p:cNvPr>
          <p:cNvCxnSpPr>
            <a:cxnSpLocks/>
          </p:cNvCxnSpPr>
          <p:nvPr/>
        </p:nvCxnSpPr>
        <p:spPr>
          <a:xfrm flipH="1">
            <a:off x="1203980" y="4804194"/>
            <a:ext cx="3185205" cy="143359"/>
          </a:xfrm>
          <a:prstGeom prst="line">
            <a:avLst/>
          </a:prstGeom>
          <a:ln w="317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F17E2CD8-536E-3F45-AD78-32089CBB03CD}"/>
              </a:ext>
            </a:extLst>
          </p:cNvPr>
          <p:cNvCxnSpPr/>
          <p:nvPr/>
        </p:nvCxnSpPr>
        <p:spPr>
          <a:xfrm flipV="1">
            <a:off x="6490004" y="5992700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BAFE3FD8-BDEE-EE45-ADF1-22B495AF593D}"/>
              </a:ext>
            </a:extLst>
          </p:cNvPr>
          <p:cNvCxnSpPr>
            <a:cxnSpLocks/>
          </p:cNvCxnSpPr>
          <p:nvPr/>
        </p:nvCxnSpPr>
        <p:spPr>
          <a:xfrm flipV="1">
            <a:off x="6490004" y="5722515"/>
            <a:ext cx="0" cy="2769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DCC0123B-E754-994A-9591-7D25EBC0C7CD}"/>
              </a:ext>
            </a:extLst>
          </p:cNvPr>
          <p:cNvCxnSpPr/>
          <p:nvPr/>
        </p:nvCxnSpPr>
        <p:spPr>
          <a:xfrm flipV="1">
            <a:off x="6490004" y="5474148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6EDD5BDC-7177-BF4F-8D20-0C54BB285DFE}"/>
              </a:ext>
            </a:extLst>
          </p:cNvPr>
          <p:cNvCxnSpPr/>
          <p:nvPr/>
        </p:nvCxnSpPr>
        <p:spPr>
          <a:xfrm flipV="1">
            <a:off x="6490004" y="5218815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DDD8CDD0-0880-C246-AE2D-545B1315346E}"/>
              </a:ext>
            </a:extLst>
          </p:cNvPr>
          <p:cNvCxnSpPr/>
          <p:nvPr/>
        </p:nvCxnSpPr>
        <p:spPr>
          <a:xfrm flipV="1">
            <a:off x="6490311" y="4961680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D3D26521-7D9B-8A49-86D6-2F0B113465B3}"/>
              </a:ext>
            </a:extLst>
          </p:cNvPr>
          <p:cNvCxnSpPr>
            <a:cxnSpLocks/>
          </p:cNvCxnSpPr>
          <p:nvPr/>
        </p:nvCxnSpPr>
        <p:spPr>
          <a:xfrm>
            <a:off x="6119391" y="4957000"/>
            <a:ext cx="36889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57F91886-3751-C04A-97AD-9484CDDD9C53}"/>
              </a:ext>
            </a:extLst>
          </p:cNvPr>
          <p:cNvCxnSpPr>
            <a:cxnSpLocks/>
          </p:cNvCxnSpPr>
          <p:nvPr/>
        </p:nvCxnSpPr>
        <p:spPr>
          <a:xfrm flipV="1">
            <a:off x="6866422" y="5977848"/>
            <a:ext cx="0" cy="2769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ECBCC1BF-6884-7C47-B2CE-85057C58535B}"/>
              </a:ext>
            </a:extLst>
          </p:cNvPr>
          <p:cNvCxnSpPr/>
          <p:nvPr/>
        </p:nvCxnSpPr>
        <p:spPr>
          <a:xfrm flipV="1">
            <a:off x="6866422" y="5729481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B4692466-0E75-AB49-A6E8-EA9B56031B69}"/>
              </a:ext>
            </a:extLst>
          </p:cNvPr>
          <p:cNvCxnSpPr/>
          <p:nvPr/>
        </p:nvCxnSpPr>
        <p:spPr>
          <a:xfrm flipV="1">
            <a:off x="6866422" y="5474148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015B8F8C-121B-4443-A70C-D551EAE94CD4}"/>
              </a:ext>
            </a:extLst>
          </p:cNvPr>
          <p:cNvCxnSpPr>
            <a:cxnSpLocks/>
          </p:cNvCxnSpPr>
          <p:nvPr/>
        </p:nvCxnSpPr>
        <p:spPr>
          <a:xfrm>
            <a:off x="6488288" y="5474148"/>
            <a:ext cx="36889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E8E6D418-D36C-4244-8A4D-22E4DA50FA10}"/>
              </a:ext>
            </a:extLst>
          </p:cNvPr>
          <p:cNvSpPr txBox="1"/>
          <p:nvPr/>
        </p:nvSpPr>
        <p:spPr>
          <a:xfrm>
            <a:off x="5599197" y="6529898"/>
            <a:ext cx="1051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distance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72EFC1-0474-2F44-9E21-D58A741129FF}"/>
              </a:ext>
            </a:extLst>
          </p:cNvPr>
          <p:cNvSpPr txBox="1"/>
          <p:nvPr/>
        </p:nvSpPr>
        <p:spPr>
          <a:xfrm>
            <a:off x="6478187" y="5688567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+3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2162A0B1-DB38-0B44-A61C-A83D90E5ABBA}"/>
                  </a:ext>
                </a:extLst>
              </p:cNvPr>
              <p:cNvSpPr txBox="1"/>
              <p:nvPr/>
            </p:nvSpPr>
            <p:spPr>
              <a:xfrm>
                <a:off x="567295" y="1428452"/>
                <a:ext cx="6459076" cy="26468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Fonction de corrélation de la matière</a:t>
                </a:r>
              </a:p>
              <a:p>
                <a:endParaRPr lang="fr-FR" sz="2000" dirty="0"/>
              </a:p>
              <a:p>
                <a:r>
                  <a:rPr lang="fr-FR" sz="2000" dirty="0"/>
                  <a:t>contraste de densité : 		</a:t>
                </a:r>
                <a14:m>
                  <m:oMath xmlns:m="http://schemas.openxmlformats.org/officeDocument/2006/math">
                    <m:r>
                      <a:rPr lang="fr-F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  <m:d>
                          <m:d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num>
                      <m:den>
                        <m:acc>
                          <m:accPr>
                            <m:chr m:val="̅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</m:acc>
                      </m:den>
                    </m:f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</m:t>
                    </m:r>
                  </m:oMath>
                </a14:m>
                <a:endParaRPr lang="fr-FR" sz="2200" dirty="0"/>
              </a:p>
              <a:p>
                <a:endParaRPr lang="fr-FR" sz="2000" dirty="0"/>
              </a:p>
              <a:p>
                <a:r>
                  <a:rPr lang="fr-FR" sz="2000" dirty="0"/>
                  <a:t>fonction de corrélation : 	</a:t>
                </a:r>
                <a14:m>
                  <m:oMath xmlns:m="http://schemas.openxmlformats.org/officeDocument/2006/math">
                    <m:r>
                      <a:rPr lang="fr-F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𝜉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&lt;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acc>
                          <m:accPr>
                            <m:chr m:val="⃗"/>
                            <m:ctrlP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endParaRPr lang="fr-FR" sz="2200" dirty="0"/>
              </a:p>
              <a:p>
                <a:endParaRPr lang="fr-FR" sz="2000" dirty="0"/>
              </a:p>
              <a:p>
                <a:r>
                  <a:rPr lang="fr-FR" sz="2200" dirty="0"/>
                  <a:t>Comment la mesurer ? </a:t>
                </a:r>
                <a:r>
                  <a:rPr lang="fr-FR" sz="2200" dirty="0">
                    <a:sym typeface="Wingdings" pitchFamily="2" charset="2"/>
                  </a:rPr>
                  <a:t> relevé de galaxies</a:t>
                </a:r>
                <a:endParaRPr lang="fr-FR" sz="2200" dirty="0"/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2162A0B1-DB38-0B44-A61C-A83D90E5AB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295" y="1428452"/>
                <a:ext cx="6459076" cy="2646878"/>
              </a:xfrm>
              <a:prstGeom prst="rect">
                <a:avLst/>
              </a:prstGeom>
              <a:blipFill>
                <a:blip r:embed="rId3"/>
                <a:stretch>
                  <a:fillRect l="-1375" t="-1429" b="-238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4" name="TextBox 103">
            <a:extLst>
              <a:ext uri="{FF2B5EF4-FFF2-40B4-BE49-F238E27FC236}">
                <a16:creationId xmlns:a16="http://schemas.microsoft.com/office/drawing/2014/main" id="{6EBA711A-6863-6A46-85B5-FF4869A10CC9}"/>
              </a:ext>
            </a:extLst>
          </p:cNvPr>
          <p:cNvSpPr txBox="1"/>
          <p:nvPr/>
        </p:nvSpPr>
        <p:spPr>
          <a:xfrm>
            <a:off x="335666" y="254643"/>
            <a:ext cx="29498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I. Introduction</a:t>
            </a:r>
          </a:p>
        </p:txBody>
      </p:sp>
      <p:sp>
        <p:nvSpPr>
          <p:cNvPr id="105" name="Rounded Rectangle 104">
            <a:extLst>
              <a:ext uri="{FF2B5EF4-FFF2-40B4-BE49-F238E27FC236}">
                <a16:creationId xmlns:a16="http://schemas.microsoft.com/office/drawing/2014/main" id="{267A749A-40D7-FC49-AE88-29A6FB1D9A69}"/>
              </a:ext>
            </a:extLst>
          </p:cNvPr>
          <p:cNvSpPr/>
          <p:nvPr/>
        </p:nvSpPr>
        <p:spPr>
          <a:xfrm>
            <a:off x="-238755" y="-167833"/>
            <a:ext cx="3815331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8B6BA8B8-DBB3-2D40-A944-F18741801DFD}"/>
                  </a:ext>
                </a:extLst>
              </p:cNvPr>
              <p:cNvSpPr/>
              <p:nvPr/>
            </p:nvSpPr>
            <p:spPr>
              <a:xfrm>
                <a:off x="9630589" y="4739647"/>
                <a:ext cx="213936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Mpc</m:t>
                              </m:r>
                            </m:e>
                          </m:d>
                        </m:e>
                        <m:sup>
                          <m: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8B6BA8B8-DBB3-2D40-A944-F18741801D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0589" y="4739647"/>
                <a:ext cx="2139367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8EBAFB57-2160-064A-A647-61E12AE034D9}"/>
                  </a:ext>
                </a:extLst>
              </p:cNvPr>
              <p:cNvSpPr/>
              <p:nvPr/>
            </p:nvSpPr>
            <p:spPr>
              <a:xfrm>
                <a:off x="9630588" y="2384707"/>
                <a:ext cx="172079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Mpc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8EBAFB57-2160-064A-A647-61E12AE034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0588" y="2384707"/>
                <a:ext cx="1720792" cy="369332"/>
              </a:xfrm>
              <a:prstGeom prst="rect">
                <a:avLst/>
              </a:prstGeom>
              <a:blipFill>
                <a:blip r:embed="rId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13BCA216-DA57-2046-B1CF-82DD54124852}"/>
                  </a:ext>
                </a:extLst>
              </p:cNvPr>
              <p:cNvSpPr txBox="1"/>
              <p:nvPr/>
            </p:nvSpPr>
            <p:spPr>
              <a:xfrm>
                <a:off x="9630588" y="298577"/>
                <a:ext cx="6789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13BCA216-DA57-2046-B1CF-82DD541248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0588" y="298577"/>
                <a:ext cx="678904" cy="369332"/>
              </a:xfrm>
              <a:prstGeom prst="rect">
                <a:avLst/>
              </a:prstGeom>
              <a:blipFill>
                <a:blip r:embed="rId6"/>
                <a:stretch>
                  <a:fillRect b="-1034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4032FA-A567-104F-B684-C7D37FE9D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336113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5B98B7B1-26C0-6A41-9976-2897C14929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0767" y="0"/>
            <a:ext cx="4541233" cy="6858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AE2FDFC-CF92-334D-83A2-0229D443A533}"/>
                  </a:ext>
                </a:extLst>
              </p:cNvPr>
              <p:cNvSpPr txBox="1"/>
              <p:nvPr/>
            </p:nvSpPr>
            <p:spPr>
              <a:xfrm>
                <a:off x="567295" y="1428452"/>
                <a:ext cx="6459076" cy="26468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Fonction de corrélation de la matière</a:t>
                </a:r>
              </a:p>
              <a:p>
                <a:endParaRPr lang="fr-FR" sz="2000" dirty="0"/>
              </a:p>
              <a:p>
                <a:r>
                  <a:rPr lang="fr-FR" sz="2000" dirty="0"/>
                  <a:t>contraste de densité : 		</a:t>
                </a:r>
                <a14:m>
                  <m:oMath xmlns:m="http://schemas.openxmlformats.org/officeDocument/2006/math">
                    <m:r>
                      <a:rPr lang="fr-F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  <m:d>
                          <m:d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num>
                      <m:den>
                        <m:acc>
                          <m:accPr>
                            <m:chr m:val="̅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</m:acc>
                      </m:den>
                    </m:f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</m:t>
                    </m:r>
                  </m:oMath>
                </a14:m>
                <a:endParaRPr lang="fr-FR" sz="2200" dirty="0"/>
              </a:p>
              <a:p>
                <a:endParaRPr lang="fr-FR" sz="2000" dirty="0"/>
              </a:p>
              <a:p>
                <a:r>
                  <a:rPr lang="fr-FR" sz="2000" dirty="0"/>
                  <a:t>fonction de corrélation : 	</a:t>
                </a:r>
                <a14:m>
                  <m:oMath xmlns:m="http://schemas.openxmlformats.org/officeDocument/2006/math">
                    <m:r>
                      <a:rPr lang="fr-F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𝜉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&lt;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acc>
                          <m:accPr>
                            <m:chr m:val="⃗"/>
                            <m:ctrlP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endParaRPr lang="fr-FR" sz="2200" dirty="0"/>
              </a:p>
              <a:p>
                <a:endParaRPr lang="fr-FR" sz="2000" dirty="0"/>
              </a:p>
              <a:p>
                <a:r>
                  <a:rPr lang="fr-FR" sz="2200" dirty="0"/>
                  <a:t>Comment la mesurer ? </a:t>
                </a:r>
                <a:r>
                  <a:rPr lang="fr-FR" sz="2200" dirty="0">
                    <a:sym typeface="Wingdings" pitchFamily="2" charset="2"/>
                  </a:rPr>
                  <a:t> relevé de galaxies</a:t>
                </a:r>
                <a:endParaRPr lang="fr-FR" sz="22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AE2FDFC-CF92-334D-83A2-0229D443A5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295" y="1428452"/>
                <a:ext cx="6459076" cy="2646878"/>
              </a:xfrm>
              <a:prstGeom prst="rect">
                <a:avLst/>
              </a:prstGeom>
              <a:blipFill>
                <a:blip r:embed="rId3"/>
                <a:stretch>
                  <a:fillRect l="-1375" t="-1429" b="-238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9" name="Group 28">
            <a:extLst>
              <a:ext uri="{FF2B5EF4-FFF2-40B4-BE49-F238E27FC236}">
                <a16:creationId xmlns:a16="http://schemas.microsoft.com/office/drawing/2014/main" id="{F6D060BA-2C62-1F46-BA9D-ABBAEEEE9E1E}"/>
              </a:ext>
            </a:extLst>
          </p:cNvPr>
          <p:cNvGrpSpPr/>
          <p:nvPr/>
        </p:nvGrpSpPr>
        <p:grpSpPr>
          <a:xfrm>
            <a:off x="820698" y="6355691"/>
            <a:ext cx="464432" cy="328689"/>
            <a:chOff x="1657298" y="4954936"/>
            <a:chExt cx="464432" cy="328689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EAC9D7B9-59E7-CD43-A360-17E7FB8959E4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54CE7D06-3842-1944-A6E5-E6CE4F3D3179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B92F9959-BB70-5D4E-A3D5-ECC5F58C02A9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8013075A-D989-774E-BC6F-50F74D09AC02}"/>
              </a:ext>
            </a:extLst>
          </p:cNvPr>
          <p:cNvGrpSpPr/>
          <p:nvPr/>
        </p:nvGrpSpPr>
        <p:grpSpPr>
          <a:xfrm>
            <a:off x="985893" y="4794910"/>
            <a:ext cx="464432" cy="328689"/>
            <a:chOff x="1657298" y="4954936"/>
            <a:chExt cx="464432" cy="328689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B91E9012-F17E-354B-83C7-C6B5D3568473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36A9AB47-F376-7340-B1B8-AF44D90D1B8F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B35F4E89-8A99-E14E-95C5-E30E3C97485F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E54BD47-5EFF-6047-8C60-DA2C00852D0B}"/>
              </a:ext>
            </a:extLst>
          </p:cNvPr>
          <p:cNvGrpSpPr/>
          <p:nvPr/>
        </p:nvGrpSpPr>
        <p:grpSpPr>
          <a:xfrm>
            <a:off x="1383304" y="5667673"/>
            <a:ext cx="464432" cy="328689"/>
            <a:chOff x="1657298" y="4954936"/>
            <a:chExt cx="464432" cy="328689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37CD44D6-29BB-8B4F-A10A-A54B1BF07FE7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B443AC1E-31BB-3C46-8817-B7240EC7F8EF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796B3CCD-2585-1F44-AF91-D6D88E8A8F23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DABF798A-3AF2-7245-90BB-C19939C1608B}"/>
              </a:ext>
            </a:extLst>
          </p:cNvPr>
          <p:cNvGrpSpPr/>
          <p:nvPr/>
        </p:nvGrpSpPr>
        <p:grpSpPr>
          <a:xfrm>
            <a:off x="2269758" y="4487821"/>
            <a:ext cx="464432" cy="328689"/>
            <a:chOff x="1657298" y="4954936"/>
            <a:chExt cx="464432" cy="328689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ADA2D673-0B93-4B4D-BD0D-961680A9393F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EE4E8FD8-4FCC-AB4D-9366-07CFD2B2EB3C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92A5F644-562A-774C-8FF5-1EF78A48ED05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7EFF2B43-5AFA-E74D-8882-7F12A953F099}"/>
              </a:ext>
            </a:extLst>
          </p:cNvPr>
          <p:cNvGrpSpPr/>
          <p:nvPr/>
        </p:nvGrpSpPr>
        <p:grpSpPr>
          <a:xfrm>
            <a:off x="2859929" y="4871023"/>
            <a:ext cx="464432" cy="328689"/>
            <a:chOff x="1657298" y="4954936"/>
            <a:chExt cx="464432" cy="328689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59DF023D-F1DC-4344-9B6F-01CD4E9B5905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E6DADAAE-F98B-7F4B-BCF0-1B04DAA4CA87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2E4ECFD5-6CFE-424A-B8B0-7957D6A4E022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425C7D9B-29CE-F04D-9DE9-6665ECE3C51F}"/>
              </a:ext>
            </a:extLst>
          </p:cNvPr>
          <p:cNvGrpSpPr/>
          <p:nvPr/>
        </p:nvGrpSpPr>
        <p:grpSpPr>
          <a:xfrm>
            <a:off x="3159166" y="6348729"/>
            <a:ext cx="464432" cy="328689"/>
            <a:chOff x="1657298" y="4954936"/>
            <a:chExt cx="464432" cy="328689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F438D896-80E5-7A48-AF8F-873FC6CD0208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BDB1018D-5B18-6944-8AD6-D24DE9C1747B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ED3E17B9-4A24-5448-B929-72B4053BE621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81B5035B-FE71-7345-ACBC-558EF4D146A2}"/>
              </a:ext>
            </a:extLst>
          </p:cNvPr>
          <p:cNvGrpSpPr/>
          <p:nvPr/>
        </p:nvGrpSpPr>
        <p:grpSpPr>
          <a:xfrm>
            <a:off x="4170223" y="4634181"/>
            <a:ext cx="464432" cy="328689"/>
            <a:chOff x="1657298" y="4954936"/>
            <a:chExt cx="464432" cy="328689"/>
          </a:xfrm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F91151AD-6E4F-3045-8017-23081F41591E}"/>
                </a:ext>
              </a:extLst>
            </p:cNvPr>
            <p:cNvSpPr/>
            <p:nvPr/>
          </p:nvSpPr>
          <p:spPr>
            <a:xfrm>
              <a:off x="1765088" y="5045042"/>
              <a:ext cx="248856" cy="1503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765B505C-0E48-324E-A238-2D69C4428870}"/>
                </a:ext>
              </a:extLst>
            </p:cNvPr>
            <p:cNvSpPr/>
            <p:nvPr/>
          </p:nvSpPr>
          <p:spPr>
            <a:xfrm>
              <a:off x="1657298" y="4954936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5BCF6A2D-8AF6-A544-A54A-AD132123FB1A}"/>
                </a:ext>
              </a:extLst>
            </p:cNvPr>
            <p:cNvSpPr/>
            <p:nvPr/>
          </p:nvSpPr>
          <p:spPr>
            <a:xfrm rot="10800000">
              <a:off x="1724319" y="5043168"/>
              <a:ext cx="397411" cy="240457"/>
            </a:xfrm>
            <a:custGeom>
              <a:avLst/>
              <a:gdLst>
                <a:gd name="connsiteX0" fmla="*/ 243405 w 397411"/>
                <a:gd name="connsiteY0" fmla="*/ 240457 h 240457"/>
                <a:gd name="connsiteX1" fmla="*/ 382064 w 397411"/>
                <a:gd name="connsiteY1" fmla="*/ 187992 h 240457"/>
                <a:gd name="connsiteX2" fmla="*/ 374569 w 397411"/>
                <a:gd name="connsiteY2" fmla="*/ 79313 h 240457"/>
                <a:gd name="connsiteX3" fmla="*/ 209678 w 397411"/>
                <a:gd name="connsiteY3" fmla="*/ 615 h 240457"/>
                <a:gd name="connsiteX4" fmla="*/ 3563 w 397411"/>
                <a:gd name="connsiteY4" fmla="*/ 49333 h 24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11" h="240457">
                  <a:moveTo>
                    <a:pt x="243405" y="240457"/>
                  </a:moveTo>
                  <a:cubicBezTo>
                    <a:pt x="301804" y="227653"/>
                    <a:pt x="360203" y="214849"/>
                    <a:pt x="382064" y="187992"/>
                  </a:cubicBezTo>
                  <a:cubicBezTo>
                    <a:pt x="403925" y="161135"/>
                    <a:pt x="403300" y="110542"/>
                    <a:pt x="374569" y="79313"/>
                  </a:cubicBezTo>
                  <a:cubicBezTo>
                    <a:pt x="345838" y="48083"/>
                    <a:pt x="271512" y="5612"/>
                    <a:pt x="209678" y="615"/>
                  </a:cubicBezTo>
                  <a:cubicBezTo>
                    <a:pt x="147844" y="-4382"/>
                    <a:pt x="-27042" y="21851"/>
                    <a:pt x="3563" y="4933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AE5C8F7-5ABD-B84B-BFDF-C9FAE2084E9D}"/>
              </a:ext>
            </a:extLst>
          </p:cNvPr>
          <p:cNvCxnSpPr>
            <a:cxnSpLocks/>
          </p:cNvCxnSpPr>
          <p:nvPr/>
        </p:nvCxnSpPr>
        <p:spPr>
          <a:xfrm flipH="1" flipV="1">
            <a:off x="2512808" y="4652990"/>
            <a:ext cx="575992" cy="382377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D3B17F4A-C02B-0F41-9E0F-414042C97913}"/>
              </a:ext>
            </a:extLst>
          </p:cNvPr>
          <p:cNvCxnSpPr>
            <a:cxnSpLocks/>
          </p:cNvCxnSpPr>
          <p:nvPr/>
        </p:nvCxnSpPr>
        <p:spPr>
          <a:xfrm flipH="1" flipV="1">
            <a:off x="1184598" y="4962870"/>
            <a:ext cx="424160" cy="870084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B12CB80F-61BF-6D4D-A4A9-7A8BE3506E9A}"/>
              </a:ext>
            </a:extLst>
          </p:cNvPr>
          <p:cNvCxnSpPr>
            <a:cxnSpLocks/>
          </p:cNvCxnSpPr>
          <p:nvPr/>
        </p:nvCxnSpPr>
        <p:spPr>
          <a:xfrm flipH="1">
            <a:off x="1052914" y="5836392"/>
            <a:ext cx="545967" cy="684580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4CE439BC-8BC9-E248-BDCF-3FD0FBF6844E}"/>
              </a:ext>
            </a:extLst>
          </p:cNvPr>
          <p:cNvCxnSpPr>
            <a:cxnSpLocks/>
          </p:cNvCxnSpPr>
          <p:nvPr/>
        </p:nvCxnSpPr>
        <p:spPr>
          <a:xfrm flipH="1">
            <a:off x="3088802" y="4816510"/>
            <a:ext cx="1316982" cy="218857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1958C076-FDED-0545-8798-A8453B196915}"/>
              </a:ext>
            </a:extLst>
          </p:cNvPr>
          <p:cNvCxnSpPr>
            <a:cxnSpLocks/>
          </p:cNvCxnSpPr>
          <p:nvPr/>
        </p:nvCxnSpPr>
        <p:spPr>
          <a:xfrm flipH="1">
            <a:off x="1191190" y="4653102"/>
            <a:ext cx="1310786" cy="303059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F330C9FA-3D5F-A649-ABB6-4DDD653260B6}"/>
              </a:ext>
            </a:extLst>
          </p:cNvPr>
          <p:cNvCxnSpPr>
            <a:cxnSpLocks/>
          </p:cNvCxnSpPr>
          <p:nvPr/>
        </p:nvCxnSpPr>
        <p:spPr>
          <a:xfrm flipH="1">
            <a:off x="1057920" y="4960188"/>
            <a:ext cx="121263" cy="1560784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F7FBC2C8-8AA5-E841-B474-ED57CA94566D}"/>
              </a:ext>
            </a:extLst>
          </p:cNvPr>
          <p:cNvCxnSpPr>
            <a:cxnSpLocks/>
          </p:cNvCxnSpPr>
          <p:nvPr/>
        </p:nvCxnSpPr>
        <p:spPr>
          <a:xfrm flipH="1">
            <a:off x="1623989" y="5045287"/>
            <a:ext cx="1466264" cy="787667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96D56EB3-FC88-F846-AE83-8E2095F26EA8}"/>
              </a:ext>
            </a:extLst>
          </p:cNvPr>
          <p:cNvCxnSpPr>
            <a:cxnSpLocks/>
          </p:cNvCxnSpPr>
          <p:nvPr/>
        </p:nvCxnSpPr>
        <p:spPr>
          <a:xfrm>
            <a:off x="3096409" y="5045287"/>
            <a:ext cx="300560" cy="1475685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9B5E8147-C596-314B-9529-FA720DDD0078}"/>
              </a:ext>
            </a:extLst>
          </p:cNvPr>
          <p:cNvCxnSpPr>
            <a:cxnSpLocks/>
          </p:cNvCxnSpPr>
          <p:nvPr/>
        </p:nvCxnSpPr>
        <p:spPr>
          <a:xfrm flipH="1">
            <a:off x="1626311" y="4666194"/>
            <a:ext cx="885452" cy="1169029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238CA82B-E2A8-DB40-9508-D73A2AF315BF}"/>
              </a:ext>
            </a:extLst>
          </p:cNvPr>
          <p:cNvCxnSpPr>
            <a:cxnSpLocks/>
          </p:cNvCxnSpPr>
          <p:nvPr/>
        </p:nvCxnSpPr>
        <p:spPr>
          <a:xfrm flipH="1" flipV="1">
            <a:off x="1614966" y="5835223"/>
            <a:ext cx="1776415" cy="685749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4A991BE8-E68E-8C4E-B772-3278433AE3EE}"/>
              </a:ext>
            </a:extLst>
          </p:cNvPr>
          <p:cNvCxnSpPr>
            <a:cxnSpLocks/>
          </p:cNvCxnSpPr>
          <p:nvPr/>
        </p:nvCxnSpPr>
        <p:spPr>
          <a:xfrm flipH="1" flipV="1">
            <a:off x="1184929" y="4939555"/>
            <a:ext cx="1896382" cy="91778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60C5515D-6623-9B46-8D8F-1C207410DE99}"/>
              </a:ext>
            </a:extLst>
          </p:cNvPr>
          <p:cNvCxnSpPr>
            <a:cxnSpLocks/>
          </p:cNvCxnSpPr>
          <p:nvPr/>
        </p:nvCxnSpPr>
        <p:spPr>
          <a:xfrm flipH="1">
            <a:off x="3400404" y="4804631"/>
            <a:ext cx="987420" cy="1709379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2B8D4F97-97E7-BA4F-9C89-A9AEED66C303}"/>
              </a:ext>
            </a:extLst>
          </p:cNvPr>
          <p:cNvCxnSpPr>
            <a:cxnSpLocks/>
          </p:cNvCxnSpPr>
          <p:nvPr/>
        </p:nvCxnSpPr>
        <p:spPr>
          <a:xfrm flipH="1">
            <a:off x="1050130" y="6514010"/>
            <a:ext cx="2323294" cy="2411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00015014-EB90-844A-8A5D-EC50C342F2C2}"/>
              </a:ext>
            </a:extLst>
          </p:cNvPr>
          <p:cNvCxnSpPr>
            <a:cxnSpLocks/>
          </p:cNvCxnSpPr>
          <p:nvPr/>
        </p:nvCxnSpPr>
        <p:spPr>
          <a:xfrm flipH="1">
            <a:off x="1075908" y="5045062"/>
            <a:ext cx="1989569" cy="1475910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38B9F4AE-C349-594E-BEE4-ABC7AEAA1160}"/>
              </a:ext>
            </a:extLst>
          </p:cNvPr>
          <p:cNvCxnSpPr>
            <a:cxnSpLocks/>
          </p:cNvCxnSpPr>
          <p:nvPr/>
        </p:nvCxnSpPr>
        <p:spPr>
          <a:xfrm flipH="1">
            <a:off x="1056559" y="4652990"/>
            <a:ext cx="1437113" cy="1839150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6BC5A349-FF8B-1C44-A423-3C8DEE613496}"/>
              </a:ext>
            </a:extLst>
          </p:cNvPr>
          <p:cNvCxnSpPr>
            <a:cxnSpLocks/>
            <a:stCxn id="49" idx="0"/>
          </p:cNvCxnSpPr>
          <p:nvPr/>
        </p:nvCxnSpPr>
        <p:spPr>
          <a:xfrm>
            <a:off x="2513163" y="4728278"/>
            <a:ext cx="877061" cy="1785832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CA1257BA-C814-DA41-98E1-665B6FF991BD}"/>
              </a:ext>
            </a:extLst>
          </p:cNvPr>
          <p:cNvCxnSpPr>
            <a:cxnSpLocks/>
          </p:cNvCxnSpPr>
          <p:nvPr/>
        </p:nvCxnSpPr>
        <p:spPr>
          <a:xfrm>
            <a:off x="2508903" y="4673514"/>
            <a:ext cx="1888069" cy="125948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89944B14-C681-4F46-B16F-C446CCAE7924}"/>
              </a:ext>
            </a:extLst>
          </p:cNvPr>
          <p:cNvCxnSpPr>
            <a:cxnSpLocks/>
            <a:stCxn id="60" idx="3"/>
          </p:cNvCxnSpPr>
          <p:nvPr/>
        </p:nvCxnSpPr>
        <p:spPr>
          <a:xfrm flipH="1">
            <a:off x="1614966" y="4852620"/>
            <a:ext cx="2699491" cy="980334"/>
          </a:xfrm>
          <a:prstGeom prst="line">
            <a:avLst/>
          </a:prstGeom>
          <a:ln w="317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24222C52-3E8E-E049-BAF3-13B7A697F203}"/>
              </a:ext>
            </a:extLst>
          </p:cNvPr>
          <p:cNvCxnSpPr>
            <a:cxnSpLocks/>
          </p:cNvCxnSpPr>
          <p:nvPr/>
        </p:nvCxnSpPr>
        <p:spPr>
          <a:xfrm flipH="1" flipV="1">
            <a:off x="1174608" y="4940764"/>
            <a:ext cx="2215333" cy="1575220"/>
          </a:xfrm>
          <a:prstGeom prst="line">
            <a:avLst/>
          </a:prstGeom>
          <a:ln w="317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47291234-4A76-3A47-AF94-09A649A52DAF}"/>
              </a:ext>
            </a:extLst>
          </p:cNvPr>
          <p:cNvCxnSpPr>
            <a:cxnSpLocks/>
          </p:cNvCxnSpPr>
          <p:nvPr/>
        </p:nvCxnSpPr>
        <p:spPr>
          <a:xfrm flipH="1">
            <a:off x="1046758" y="4801193"/>
            <a:ext cx="3341066" cy="1717986"/>
          </a:xfrm>
          <a:prstGeom prst="line">
            <a:avLst/>
          </a:prstGeom>
          <a:ln w="317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7A4DE76D-DB59-EB4E-9CED-22B9F56E2023}"/>
              </a:ext>
            </a:extLst>
          </p:cNvPr>
          <p:cNvCxnSpPr>
            <a:cxnSpLocks/>
          </p:cNvCxnSpPr>
          <p:nvPr/>
        </p:nvCxnSpPr>
        <p:spPr>
          <a:xfrm>
            <a:off x="4974800" y="4353177"/>
            <a:ext cx="0" cy="2176723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3339A1CC-E079-E147-AD29-5A6626741CF7}"/>
              </a:ext>
            </a:extLst>
          </p:cNvPr>
          <p:cNvCxnSpPr>
            <a:cxnSpLocks/>
          </p:cNvCxnSpPr>
          <p:nvPr/>
        </p:nvCxnSpPr>
        <p:spPr>
          <a:xfrm>
            <a:off x="5352456" y="6264074"/>
            <a:ext cx="0" cy="273399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EA2EA62C-E79D-6149-A24E-E3CA66AB4488}"/>
              </a:ext>
            </a:extLst>
          </p:cNvPr>
          <p:cNvCxnSpPr>
            <a:cxnSpLocks/>
          </p:cNvCxnSpPr>
          <p:nvPr/>
        </p:nvCxnSpPr>
        <p:spPr>
          <a:xfrm>
            <a:off x="5734969" y="6264074"/>
            <a:ext cx="0" cy="2677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67AC5991-3CB2-FB48-BEA8-9081AF466A19}"/>
              </a:ext>
            </a:extLst>
          </p:cNvPr>
          <p:cNvCxnSpPr>
            <a:cxnSpLocks/>
          </p:cNvCxnSpPr>
          <p:nvPr/>
        </p:nvCxnSpPr>
        <p:spPr>
          <a:xfrm>
            <a:off x="6119391" y="6264074"/>
            <a:ext cx="0" cy="265824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1E3308D7-9132-3C40-9A48-F52B318C244B}"/>
              </a:ext>
            </a:extLst>
          </p:cNvPr>
          <p:cNvCxnSpPr>
            <a:cxnSpLocks/>
          </p:cNvCxnSpPr>
          <p:nvPr/>
        </p:nvCxnSpPr>
        <p:spPr>
          <a:xfrm>
            <a:off x="6488288" y="6264074"/>
            <a:ext cx="0" cy="2677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0B3687C3-3A2A-254D-BA35-B02FFB40171B}"/>
              </a:ext>
            </a:extLst>
          </p:cNvPr>
          <p:cNvCxnSpPr>
            <a:cxnSpLocks/>
          </p:cNvCxnSpPr>
          <p:nvPr/>
        </p:nvCxnSpPr>
        <p:spPr>
          <a:xfrm>
            <a:off x="6866422" y="6256498"/>
            <a:ext cx="0" cy="2734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51652C8C-D35E-0A4A-ACCE-E12BF792D2C3}"/>
              </a:ext>
            </a:extLst>
          </p:cNvPr>
          <p:cNvCxnSpPr>
            <a:cxnSpLocks/>
          </p:cNvCxnSpPr>
          <p:nvPr/>
        </p:nvCxnSpPr>
        <p:spPr>
          <a:xfrm flipV="1">
            <a:off x="4974800" y="6529898"/>
            <a:ext cx="2268801" cy="757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0032833A-800F-1349-A780-ACEA2F09314A}"/>
              </a:ext>
            </a:extLst>
          </p:cNvPr>
          <p:cNvCxnSpPr>
            <a:cxnSpLocks/>
          </p:cNvCxnSpPr>
          <p:nvPr/>
        </p:nvCxnSpPr>
        <p:spPr>
          <a:xfrm>
            <a:off x="7243601" y="4346215"/>
            <a:ext cx="0" cy="2176723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E4B2E881-6252-2849-98C8-9C42D5983EA1}"/>
              </a:ext>
            </a:extLst>
          </p:cNvPr>
          <p:cNvCxnSpPr>
            <a:cxnSpLocks/>
          </p:cNvCxnSpPr>
          <p:nvPr/>
        </p:nvCxnSpPr>
        <p:spPr>
          <a:xfrm flipV="1">
            <a:off x="4974800" y="6256498"/>
            <a:ext cx="2268801" cy="757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12DB3FC2-E28B-7743-ADFD-52F2E25B139C}"/>
              </a:ext>
            </a:extLst>
          </p:cNvPr>
          <p:cNvSpPr txBox="1"/>
          <p:nvPr/>
        </p:nvSpPr>
        <p:spPr>
          <a:xfrm>
            <a:off x="5028559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30820F5A-E9DD-804F-82DF-7DB0C0492B56}"/>
              </a:ext>
            </a:extLst>
          </p:cNvPr>
          <p:cNvSpPr txBox="1"/>
          <p:nvPr/>
        </p:nvSpPr>
        <p:spPr>
          <a:xfrm>
            <a:off x="5418178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4"/>
                </a:solidFill>
              </a:rPr>
              <a:t>2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482C641B-C5B8-2E45-A796-D25A0805C4A0}"/>
              </a:ext>
            </a:extLst>
          </p:cNvPr>
          <p:cNvSpPr txBox="1"/>
          <p:nvPr/>
        </p:nvSpPr>
        <p:spPr>
          <a:xfrm>
            <a:off x="5796324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3"/>
                </a:solidFill>
              </a:rPr>
              <a:t>3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01677C32-0341-E940-8465-85EF30EE316B}"/>
              </a:ext>
            </a:extLst>
          </p:cNvPr>
          <p:cNvSpPr txBox="1"/>
          <p:nvPr/>
        </p:nvSpPr>
        <p:spPr>
          <a:xfrm>
            <a:off x="6157103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1"/>
                </a:solidFill>
              </a:rPr>
              <a:t>4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4600542E-DABA-2742-92A1-3563C65C3577}"/>
              </a:ext>
            </a:extLst>
          </p:cNvPr>
          <p:cNvSpPr txBox="1"/>
          <p:nvPr/>
        </p:nvSpPr>
        <p:spPr>
          <a:xfrm>
            <a:off x="6539101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00B0F0"/>
                </a:solidFill>
              </a:rPr>
              <a:t>5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EE5B4A46-68B5-B345-9E5A-A5749ECBD1C1}"/>
              </a:ext>
            </a:extLst>
          </p:cNvPr>
          <p:cNvSpPr txBox="1"/>
          <p:nvPr/>
        </p:nvSpPr>
        <p:spPr>
          <a:xfrm>
            <a:off x="6922623" y="62182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7030A0"/>
                </a:solidFill>
              </a:rPr>
              <a:t>6</a:t>
            </a:r>
          </a:p>
        </p:txBody>
      </p: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36DFF300-4C53-DE46-8D5B-327B148777F4}"/>
              </a:ext>
            </a:extLst>
          </p:cNvPr>
          <p:cNvCxnSpPr>
            <a:cxnSpLocks/>
          </p:cNvCxnSpPr>
          <p:nvPr/>
        </p:nvCxnSpPr>
        <p:spPr>
          <a:xfrm>
            <a:off x="4974800" y="6008741"/>
            <a:ext cx="3776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93B962EB-BB2F-0145-889D-457F14DBE499}"/>
              </a:ext>
            </a:extLst>
          </p:cNvPr>
          <p:cNvCxnSpPr/>
          <p:nvPr/>
        </p:nvCxnSpPr>
        <p:spPr>
          <a:xfrm flipV="1">
            <a:off x="5352456" y="6008741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779E9DE4-D316-104D-B0E6-8440945FA159}"/>
              </a:ext>
            </a:extLst>
          </p:cNvPr>
          <p:cNvCxnSpPr/>
          <p:nvPr/>
        </p:nvCxnSpPr>
        <p:spPr>
          <a:xfrm flipV="1">
            <a:off x="5352456" y="5747978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8C4CA43C-38D9-EA42-ACC9-9CD55614D1E3}"/>
              </a:ext>
            </a:extLst>
          </p:cNvPr>
          <p:cNvCxnSpPr>
            <a:cxnSpLocks/>
          </p:cNvCxnSpPr>
          <p:nvPr/>
        </p:nvCxnSpPr>
        <p:spPr>
          <a:xfrm>
            <a:off x="5352456" y="5222688"/>
            <a:ext cx="3776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B8CB213A-EAE2-6D4F-ADFC-B1D2727786DF}"/>
              </a:ext>
            </a:extLst>
          </p:cNvPr>
          <p:cNvCxnSpPr/>
          <p:nvPr/>
        </p:nvCxnSpPr>
        <p:spPr>
          <a:xfrm flipV="1">
            <a:off x="5352456" y="5489964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8DE0A443-7B5D-C64F-8A4B-8F39D3CA4324}"/>
              </a:ext>
            </a:extLst>
          </p:cNvPr>
          <p:cNvCxnSpPr/>
          <p:nvPr/>
        </p:nvCxnSpPr>
        <p:spPr>
          <a:xfrm flipV="1">
            <a:off x="5354774" y="5228556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A04ED77A-92B5-D845-A2FC-1C21E2721FFB}"/>
              </a:ext>
            </a:extLst>
          </p:cNvPr>
          <p:cNvCxnSpPr/>
          <p:nvPr/>
        </p:nvCxnSpPr>
        <p:spPr>
          <a:xfrm flipV="1">
            <a:off x="5734969" y="5996573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856A691D-8F76-DE42-9B3A-55CDF7DE3F95}"/>
              </a:ext>
            </a:extLst>
          </p:cNvPr>
          <p:cNvCxnSpPr>
            <a:cxnSpLocks/>
          </p:cNvCxnSpPr>
          <p:nvPr/>
        </p:nvCxnSpPr>
        <p:spPr>
          <a:xfrm flipV="1">
            <a:off x="5734969" y="5726388"/>
            <a:ext cx="0" cy="2769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8B627372-DAD6-294F-862F-BB449C004802}"/>
              </a:ext>
            </a:extLst>
          </p:cNvPr>
          <p:cNvCxnSpPr/>
          <p:nvPr/>
        </p:nvCxnSpPr>
        <p:spPr>
          <a:xfrm flipV="1">
            <a:off x="5734969" y="5478021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0B7B6427-6AD6-CB49-A0F5-AE63D32F8B28}"/>
              </a:ext>
            </a:extLst>
          </p:cNvPr>
          <p:cNvCxnSpPr/>
          <p:nvPr/>
        </p:nvCxnSpPr>
        <p:spPr>
          <a:xfrm flipV="1">
            <a:off x="5734969" y="5222688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A77E0C59-9066-044F-A3CF-DB5B05918491}"/>
              </a:ext>
            </a:extLst>
          </p:cNvPr>
          <p:cNvCxnSpPr/>
          <p:nvPr/>
        </p:nvCxnSpPr>
        <p:spPr>
          <a:xfrm flipV="1">
            <a:off x="5733253" y="4965553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44C46906-874A-0A48-AC36-B315C247B29F}"/>
              </a:ext>
            </a:extLst>
          </p:cNvPr>
          <p:cNvCxnSpPr/>
          <p:nvPr/>
        </p:nvCxnSpPr>
        <p:spPr>
          <a:xfrm flipV="1">
            <a:off x="5733253" y="4707539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ACB7CBC0-03C3-8248-B7E1-3C8E1796D291}"/>
              </a:ext>
            </a:extLst>
          </p:cNvPr>
          <p:cNvCxnSpPr/>
          <p:nvPr/>
        </p:nvCxnSpPr>
        <p:spPr>
          <a:xfrm flipV="1">
            <a:off x="5735571" y="4446131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0B244BBE-3101-F545-B87C-9E5176FFE49A}"/>
              </a:ext>
            </a:extLst>
          </p:cNvPr>
          <p:cNvCxnSpPr>
            <a:cxnSpLocks/>
          </p:cNvCxnSpPr>
          <p:nvPr/>
        </p:nvCxnSpPr>
        <p:spPr>
          <a:xfrm>
            <a:off x="5741735" y="4446131"/>
            <a:ext cx="3776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3B7B9A54-EA99-E04C-9605-235F0D1DE4BD}"/>
              </a:ext>
            </a:extLst>
          </p:cNvPr>
          <p:cNvCxnSpPr>
            <a:cxnSpLocks/>
          </p:cNvCxnSpPr>
          <p:nvPr/>
        </p:nvCxnSpPr>
        <p:spPr>
          <a:xfrm flipV="1">
            <a:off x="6119391" y="4446132"/>
            <a:ext cx="0" cy="18141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791107B3-E59F-0D44-8686-BC17E460DFBC}"/>
              </a:ext>
            </a:extLst>
          </p:cNvPr>
          <p:cNvCxnSpPr>
            <a:cxnSpLocks/>
          </p:cNvCxnSpPr>
          <p:nvPr/>
        </p:nvCxnSpPr>
        <p:spPr>
          <a:xfrm flipH="1">
            <a:off x="1203980" y="4804194"/>
            <a:ext cx="3185205" cy="143359"/>
          </a:xfrm>
          <a:prstGeom prst="line">
            <a:avLst/>
          </a:prstGeom>
          <a:ln w="317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F17E2CD8-536E-3F45-AD78-32089CBB03CD}"/>
              </a:ext>
            </a:extLst>
          </p:cNvPr>
          <p:cNvCxnSpPr/>
          <p:nvPr/>
        </p:nvCxnSpPr>
        <p:spPr>
          <a:xfrm flipV="1">
            <a:off x="6490004" y="5992700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BAFE3FD8-BDEE-EE45-ADF1-22B495AF593D}"/>
              </a:ext>
            </a:extLst>
          </p:cNvPr>
          <p:cNvCxnSpPr>
            <a:cxnSpLocks/>
          </p:cNvCxnSpPr>
          <p:nvPr/>
        </p:nvCxnSpPr>
        <p:spPr>
          <a:xfrm flipV="1">
            <a:off x="6490004" y="5722515"/>
            <a:ext cx="0" cy="2769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DCC0123B-E754-994A-9591-7D25EBC0C7CD}"/>
              </a:ext>
            </a:extLst>
          </p:cNvPr>
          <p:cNvCxnSpPr/>
          <p:nvPr/>
        </p:nvCxnSpPr>
        <p:spPr>
          <a:xfrm flipV="1">
            <a:off x="6490004" y="5474148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6EDD5BDC-7177-BF4F-8D20-0C54BB285DFE}"/>
              </a:ext>
            </a:extLst>
          </p:cNvPr>
          <p:cNvCxnSpPr/>
          <p:nvPr/>
        </p:nvCxnSpPr>
        <p:spPr>
          <a:xfrm flipV="1">
            <a:off x="6490004" y="5218815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DDD8CDD0-0880-C246-AE2D-545B1315346E}"/>
              </a:ext>
            </a:extLst>
          </p:cNvPr>
          <p:cNvCxnSpPr/>
          <p:nvPr/>
        </p:nvCxnSpPr>
        <p:spPr>
          <a:xfrm flipV="1">
            <a:off x="6490311" y="4961680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D3D26521-7D9B-8A49-86D6-2F0B113465B3}"/>
              </a:ext>
            </a:extLst>
          </p:cNvPr>
          <p:cNvCxnSpPr>
            <a:cxnSpLocks/>
          </p:cNvCxnSpPr>
          <p:nvPr/>
        </p:nvCxnSpPr>
        <p:spPr>
          <a:xfrm>
            <a:off x="6119391" y="4957000"/>
            <a:ext cx="36889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57F91886-3751-C04A-97AD-9484CDDD9C53}"/>
              </a:ext>
            </a:extLst>
          </p:cNvPr>
          <p:cNvCxnSpPr>
            <a:cxnSpLocks/>
          </p:cNvCxnSpPr>
          <p:nvPr/>
        </p:nvCxnSpPr>
        <p:spPr>
          <a:xfrm flipV="1">
            <a:off x="6866422" y="5977848"/>
            <a:ext cx="0" cy="2769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ECBCC1BF-6884-7C47-B2CE-85057C58535B}"/>
              </a:ext>
            </a:extLst>
          </p:cNvPr>
          <p:cNvCxnSpPr/>
          <p:nvPr/>
        </p:nvCxnSpPr>
        <p:spPr>
          <a:xfrm flipV="1">
            <a:off x="6866422" y="5729481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B4692466-0E75-AB49-A6E8-EA9B56031B69}"/>
              </a:ext>
            </a:extLst>
          </p:cNvPr>
          <p:cNvCxnSpPr/>
          <p:nvPr/>
        </p:nvCxnSpPr>
        <p:spPr>
          <a:xfrm flipV="1">
            <a:off x="6866422" y="5474148"/>
            <a:ext cx="0" cy="25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015B8F8C-121B-4443-A70C-D551EAE94CD4}"/>
              </a:ext>
            </a:extLst>
          </p:cNvPr>
          <p:cNvCxnSpPr>
            <a:cxnSpLocks/>
          </p:cNvCxnSpPr>
          <p:nvPr/>
        </p:nvCxnSpPr>
        <p:spPr>
          <a:xfrm>
            <a:off x="6488288" y="5474148"/>
            <a:ext cx="36889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147D71CE-2727-8548-BF3E-7A88AD75EC3B}"/>
              </a:ext>
            </a:extLst>
          </p:cNvPr>
          <p:cNvCxnSpPr>
            <a:cxnSpLocks/>
          </p:cNvCxnSpPr>
          <p:nvPr/>
        </p:nvCxnSpPr>
        <p:spPr>
          <a:xfrm>
            <a:off x="6874704" y="5992700"/>
            <a:ext cx="36889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TextBox 160">
            <a:extLst>
              <a:ext uri="{FF2B5EF4-FFF2-40B4-BE49-F238E27FC236}">
                <a16:creationId xmlns:a16="http://schemas.microsoft.com/office/drawing/2014/main" id="{A45C6691-05C7-8B4A-94CC-FD582E8C3A68}"/>
              </a:ext>
            </a:extLst>
          </p:cNvPr>
          <p:cNvSpPr txBox="1"/>
          <p:nvPr/>
        </p:nvSpPr>
        <p:spPr>
          <a:xfrm>
            <a:off x="5599197" y="6529898"/>
            <a:ext cx="1051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distance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27C2E01F-9510-4A4C-A937-29FA0D851776}"/>
              </a:ext>
            </a:extLst>
          </p:cNvPr>
          <p:cNvSpPr txBox="1"/>
          <p:nvPr/>
        </p:nvSpPr>
        <p:spPr>
          <a:xfrm>
            <a:off x="6808037" y="5955055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+1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9A7736D8-8A7A-B246-BF7F-E821316A8B83}"/>
              </a:ext>
            </a:extLst>
          </p:cNvPr>
          <p:cNvSpPr txBox="1"/>
          <p:nvPr/>
        </p:nvSpPr>
        <p:spPr>
          <a:xfrm>
            <a:off x="335666" y="254643"/>
            <a:ext cx="29498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I. Introduction</a:t>
            </a:r>
          </a:p>
        </p:txBody>
      </p:sp>
      <p:sp>
        <p:nvSpPr>
          <p:cNvPr id="164" name="Rounded Rectangle 163">
            <a:extLst>
              <a:ext uri="{FF2B5EF4-FFF2-40B4-BE49-F238E27FC236}">
                <a16:creationId xmlns:a16="http://schemas.microsoft.com/office/drawing/2014/main" id="{5557A6A9-C8BD-3641-A483-E165A806AAC5}"/>
              </a:ext>
            </a:extLst>
          </p:cNvPr>
          <p:cNvSpPr/>
          <p:nvPr/>
        </p:nvSpPr>
        <p:spPr>
          <a:xfrm>
            <a:off x="-238755" y="-167833"/>
            <a:ext cx="3815331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5" name="Rectangle 164">
                <a:extLst>
                  <a:ext uri="{FF2B5EF4-FFF2-40B4-BE49-F238E27FC236}">
                    <a16:creationId xmlns:a16="http://schemas.microsoft.com/office/drawing/2014/main" id="{CC49C3D4-6942-ED4B-B40E-20EC54777AC1}"/>
                  </a:ext>
                </a:extLst>
              </p:cNvPr>
              <p:cNvSpPr/>
              <p:nvPr/>
            </p:nvSpPr>
            <p:spPr>
              <a:xfrm>
                <a:off x="9630589" y="4739647"/>
                <a:ext cx="213936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Mpc</m:t>
                              </m:r>
                            </m:e>
                          </m:d>
                        </m:e>
                        <m:sup>
                          <m: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65" name="Rectangle 164">
                <a:extLst>
                  <a:ext uri="{FF2B5EF4-FFF2-40B4-BE49-F238E27FC236}">
                    <a16:creationId xmlns:a16="http://schemas.microsoft.com/office/drawing/2014/main" id="{CC49C3D4-6942-ED4B-B40E-20EC54777A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0589" y="4739647"/>
                <a:ext cx="2139367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6" name="Rectangle 165">
                <a:extLst>
                  <a:ext uri="{FF2B5EF4-FFF2-40B4-BE49-F238E27FC236}">
                    <a16:creationId xmlns:a16="http://schemas.microsoft.com/office/drawing/2014/main" id="{61CC4B3F-9904-7541-A99D-3CD62D127E16}"/>
                  </a:ext>
                </a:extLst>
              </p:cNvPr>
              <p:cNvSpPr/>
              <p:nvPr/>
            </p:nvSpPr>
            <p:spPr>
              <a:xfrm>
                <a:off x="9630588" y="2384707"/>
                <a:ext cx="172079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Mpc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66" name="Rectangle 165">
                <a:extLst>
                  <a:ext uri="{FF2B5EF4-FFF2-40B4-BE49-F238E27FC236}">
                    <a16:creationId xmlns:a16="http://schemas.microsoft.com/office/drawing/2014/main" id="{61CC4B3F-9904-7541-A99D-3CD62D127E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0588" y="2384707"/>
                <a:ext cx="1720792" cy="369332"/>
              </a:xfrm>
              <a:prstGeom prst="rect">
                <a:avLst/>
              </a:prstGeom>
              <a:blipFill>
                <a:blip r:embed="rId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7" name="TextBox 166">
                <a:extLst>
                  <a:ext uri="{FF2B5EF4-FFF2-40B4-BE49-F238E27FC236}">
                    <a16:creationId xmlns:a16="http://schemas.microsoft.com/office/drawing/2014/main" id="{59D3E3C4-B44B-7F4B-BB7E-ECA14C2B5CF5}"/>
                  </a:ext>
                </a:extLst>
              </p:cNvPr>
              <p:cNvSpPr txBox="1"/>
              <p:nvPr/>
            </p:nvSpPr>
            <p:spPr>
              <a:xfrm>
                <a:off x="9630588" y="298577"/>
                <a:ext cx="6789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67" name="TextBox 166">
                <a:extLst>
                  <a:ext uri="{FF2B5EF4-FFF2-40B4-BE49-F238E27FC236}">
                    <a16:creationId xmlns:a16="http://schemas.microsoft.com/office/drawing/2014/main" id="{59D3E3C4-B44B-7F4B-BB7E-ECA14C2B5C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0588" y="298577"/>
                <a:ext cx="678904" cy="369332"/>
              </a:xfrm>
              <a:prstGeom prst="rect">
                <a:avLst/>
              </a:prstGeom>
              <a:blipFill>
                <a:blip r:embed="rId6"/>
                <a:stretch>
                  <a:fillRect b="-1034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C5DAB85-6BB9-6747-BA6A-ED4865828A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33984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>
            <a:extLst>
              <a:ext uri="{FF2B5EF4-FFF2-40B4-BE49-F238E27FC236}">
                <a16:creationId xmlns:a16="http://schemas.microsoft.com/office/drawing/2014/main" id="{AAE2FDFC-CF92-334D-83A2-0229D443A533}"/>
              </a:ext>
            </a:extLst>
          </p:cNvPr>
          <p:cNvSpPr txBox="1"/>
          <p:nvPr/>
        </p:nvSpPr>
        <p:spPr>
          <a:xfrm>
            <a:off x="567295" y="1428452"/>
            <a:ext cx="39369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200" dirty="0"/>
              <a:t>La forêt </a:t>
            </a:r>
            <a:r>
              <a:rPr lang="fr-FR" sz="2200" dirty="0" err="1"/>
              <a:t>Lyman</a:t>
            </a:r>
            <a:r>
              <a:rPr lang="fr-FR" sz="2200" dirty="0"/>
              <a:t>-alpha (Ly</a:t>
            </a:r>
            <a:r>
              <a:rPr lang="fr-FR" sz="2400" dirty="0"/>
              <a:t>⍺</a:t>
            </a:r>
            <a:r>
              <a:rPr lang="fr-FR" sz="2200" dirty="0"/>
              <a:t>)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2DB7CE0-4A0C-FB4D-92B9-D211EE409B57}"/>
              </a:ext>
            </a:extLst>
          </p:cNvPr>
          <p:cNvGrpSpPr/>
          <p:nvPr/>
        </p:nvGrpSpPr>
        <p:grpSpPr>
          <a:xfrm>
            <a:off x="4504270" y="839418"/>
            <a:ext cx="7687730" cy="3429000"/>
            <a:chOff x="335666" y="2560677"/>
            <a:chExt cx="9144000" cy="351894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2CA7298-295C-C948-A47C-31DE63B7CA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5666" y="2560677"/>
              <a:ext cx="9144000" cy="3518948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1612C81-E8B0-984D-9447-36FE9D9B8643}"/>
                </a:ext>
              </a:extLst>
            </p:cNvPr>
            <p:cNvSpPr txBox="1"/>
            <p:nvPr/>
          </p:nvSpPr>
          <p:spPr>
            <a:xfrm>
              <a:off x="6096000" y="3059668"/>
              <a:ext cx="27254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spectre de QSO à z = 3.5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4AB1007-8CDF-D541-8969-2320C30914E9}"/>
                  </a:ext>
                </a:extLst>
              </p:cNvPr>
              <p:cNvSpPr txBox="1"/>
              <p:nvPr/>
            </p:nvSpPr>
            <p:spPr>
              <a:xfrm>
                <a:off x="212870" y="2296942"/>
                <a:ext cx="4012702" cy="11120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dirty="0"/>
                  <a:t>raie atomique de l’hydrogène</a:t>
                </a:r>
              </a:p>
              <a:p>
                <a:r>
                  <a:rPr lang="fr-FR" sz="2000" dirty="0"/>
                  <a:t>transition Ly</a:t>
                </a:r>
                <a:r>
                  <a:rPr lang="fr-FR" sz="2200" dirty="0"/>
                  <a:t>⍺</a:t>
                </a:r>
                <a:r>
                  <a:rPr lang="fr-FR" sz="2000" dirty="0"/>
                  <a:t>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</m:t>
                        </m:r>
                        <m:r>
                          <a:rPr lang="fr-FR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⍺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=1215.67 Å</m:t>
                    </m:r>
                  </m:oMath>
                </a14:m>
                <a:endParaRPr lang="fr-FR" sz="2000" dirty="0"/>
              </a:p>
              <a:p>
                <a:r>
                  <a:rPr lang="fr-FR" sz="2000" dirty="0"/>
                  <a:t>transition Ly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2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β</m:t>
                    </m:r>
                  </m:oMath>
                </a14:m>
                <a:r>
                  <a:rPr lang="fr-FR" sz="2200" dirty="0"/>
                  <a:t>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Lyβ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=1025.72 Å</m:t>
                    </m:r>
                  </m:oMath>
                </a14:m>
                <a:endParaRPr lang="fr-FR" sz="20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4AB1007-8CDF-D541-8969-2320C30914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870" y="2296942"/>
                <a:ext cx="4012702" cy="1112036"/>
              </a:xfrm>
              <a:prstGeom prst="rect">
                <a:avLst/>
              </a:prstGeom>
              <a:blipFill>
                <a:blip r:embed="rId3"/>
                <a:stretch>
                  <a:fillRect l="-1577" t="-2273" b="-795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06185E91-43E2-2F48-9E08-B28E7723488E}"/>
              </a:ext>
            </a:extLst>
          </p:cNvPr>
          <p:cNvSpPr txBox="1"/>
          <p:nvPr/>
        </p:nvSpPr>
        <p:spPr>
          <a:xfrm>
            <a:off x="335666" y="254643"/>
            <a:ext cx="29498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I. Introduction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8D624C80-D52C-3C4D-9DCA-9D8DE5E0E1E3}"/>
              </a:ext>
            </a:extLst>
          </p:cNvPr>
          <p:cNvSpPr/>
          <p:nvPr/>
        </p:nvSpPr>
        <p:spPr>
          <a:xfrm>
            <a:off x="-238755" y="-167833"/>
            <a:ext cx="3815331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69F631A-256F-F04F-BD54-924C24E406C3}"/>
                  </a:ext>
                </a:extLst>
              </p:cNvPr>
              <p:cNvSpPr txBox="1"/>
              <p:nvPr/>
            </p:nvSpPr>
            <p:spPr>
              <a:xfrm>
                <a:off x="968532" y="3585818"/>
                <a:ext cx="2658420" cy="42832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obs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𝑎𝑏𝑠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Ly</m:t>
                          </m:r>
                          <m:r>
                            <m:rPr>
                              <m:sty m:val="p"/>
                            </m:rPr>
                            <a:rPr lang="el-G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α</m:t>
                          </m:r>
                        </m:sub>
                      </m:sSub>
                    </m:oMath>
                  </m:oMathPara>
                </a14:m>
                <a:endParaRPr lang="fr-FR" sz="2000" dirty="0"/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69F631A-256F-F04F-BD54-924C24E406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532" y="3585818"/>
                <a:ext cx="2658420" cy="428322"/>
              </a:xfrm>
              <a:prstGeom prst="rect">
                <a:avLst/>
              </a:prstGeom>
              <a:blipFill>
                <a:blip r:embed="rId4"/>
                <a:stretch>
                  <a:fillRect b="-571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2" name="Picture 31">
            <a:extLst>
              <a:ext uri="{FF2B5EF4-FFF2-40B4-BE49-F238E27FC236}">
                <a16:creationId xmlns:a16="http://schemas.microsoft.com/office/drawing/2014/main" id="{A3F78E67-4AC7-7F4A-AD10-8BD911C69B5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905"/>
          <a:stretch/>
        </p:blipFill>
        <p:spPr>
          <a:xfrm>
            <a:off x="1735092" y="4886105"/>
            <a:ext cx="8721815" cy="1818729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618F32E1-5681-1949-BAC9-225E46F871BF}"/>
              </a:ext>
            </a:extLst>
          </p:cNvPr>
          <p:cNvSpPr txBox="1"/>
          <p:nvPr/>
        </p:nvSpPr>
        <p:spPr>
          <a:xfrm>
            <a:off x="1541747" y="4210303"/>
            <a:ext cx="865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quasar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1C895DDA-C4FB-7349-95A2-44161EAEDDAA}"/>
              </a:ext>
            </a:extLst>
          </p:cNvPr>
          <p:cNvCxnSpPr>
            <a:cxnSpLocks/>
          </p:cNvCxnSpPr>
          <p:nvPr/>
        </p:nvCxnSpPr>
        <p:spPr>
          <a:xfrm>
            <a:off x="1965240" y="4676477"/>
            <a:ext cx="202337" cy="47375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5602F491-B61F-644E-B0C1-721425DBEEE0}"/>
              </a:ext>
            </a:extLst>
          </p:cNvPr>
          <p:cNvSpPr txBox="1"/>
          <p:nvPr/>
        </p:nvSpPr>
        <p:spPr>
          <a:xfrm>
            <a:off x="4170274" y="4277086"/>
            <a:ext cx="2018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hydrogène neutre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7B14DE5B-A327-714D-91B3-0C72B177A213}"/>
              </a:ext>
            </a:extLst>
          </p:cNvPr>
          <p:cNvCxnSpPr>
            <a:cxnSpLocks/>
          </p:cNvCxnSpPr>
          <p:nvPr/>
        </p:nvCxnSpPr>
        <p:spPr>
          <a:xfrm flipH="1">
            <a:off x="4148554" y="4755885"/>
            <a:ext cx="534247" cy="40079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6063C1DB-DBFE-564F-B542-E7E1616DFDCF}"/>
              </a:ext>
            </a:extLst>
          </p:cNvPr>
          <p:cNvCxnSpPr>
            <a:cxnSpLocks/>
          </p:cNvCxnSpPr>
          <p:nvPr/>
        </p:nvCxnSpPr>
        <p:spPr>
          <a:xfrm>
            <a:off x="5110283" y="4776638"/>
            <a:ext cx="478540" cy="20039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3CBD8388-D4BB-AD45-A5CB-B7D141EEB469}"/>
              </a:ext>
            </a:extLst>
          </p:cNvPr>
          <p:cNvCxnSpPr>
            <a:cxnSpLocks/>
          </p:cNvCxnSpPr>
          <p:nvPr/>
        </p:nvCxnSpPr>
        <p:spPr>
          <a:xfrm>
            <a:off x="6005081" y="4707207"/>
            <a:ext cx="1091182" cy="49136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1EAA3C90-B148-C549-8465-A83DC71ABE53}"/>
              </a:ext>
            </a:extLst>
          </p:cNvPr>
          <p:cNvSpPr txBox="1"/>
          <p:nvPr/>
        </p:nvSpPr>
        <p:spPr>
          <a:xfrm>
            <a:off x="8946299" y="4792368"/>
            <a:ext cx="1447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Observateur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426D16-ECAB-C344-9E8F-58C4CB3D8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5755BB0-A83D-084E-AECC-6C0DCC332D3F}"/>
              </a:ext>
            </a:extLst>
          </p:cNvPr>
          <p:cNvSpPr/>
          <p:nvPr/>
        </p:nvSpPr>
        <p:spPr>
          <a:xfrm>
            <a:off x="5370653" y="2296942"/>
            <a:ext cx="960699" cy="5157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6C26DB61-24E7-F446-82B7-397A2B929D26}"/>
              </a:ext>
            </a:extLst>
          </p:cNvPr>
          <p:cNvSpPr/>
          <p:nvPr/>
        </p:nvSpPr>
        <p:spPr>
          <a:xfrm>
            <a:off x="9347214" y="1302886"/>
            <a:ext cx="2699473" cy="393413"/>
          </a:xfrm>
          <a:prstGeom prst="roundRect">
            <a:avLst>
              <a:gd name="adj" fmla="val 28667"/>
            </a:avLst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98119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3" grpId="0"/>
      <p:bldP spid="35" grpId="0"/>
      <p:bldP spid="39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>
            <a:extLst>
              <a:ext uri="{FF2B5EF4-FFF2-40B4-BE49-F238E27FC236}">
                <a16:creationId xmlns:a16="http://schemas.microsoft.com/office/drawing/2014/main" id="{AAE2FDFC-CF92-334D-83A2-0229D443A533}"/>
              </a:ext>
            </a:extLst>
          </p:cNvPr>
          <p:cNvSpPr txBox="1"/>
          <p:nvPr/>
        </p:nvSpPr>
        <p:spPr>
          <a:xfrm>
            <a:off x="567295" y="1428452"/>
            <a:ext cx="39369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200" dirty="0"/>
              <a:t>La forêt </a:t>
            </a:r>
            <a:r>
              <a:rPr lang="fr-FR" sz="2200" dirty="0" err="1"/>
              <a:t>Lyman</a:t>
            </a:r>
            <a:r>
              <a:rPr lang="fr-FR" sz="2200" dirty="0"/>
              <a:t>-alpha (Ly</a:t>
            </a:r>
            <a:r>
              <a:rPr lang="fr-FR" sz="2400" dirty="0"/>
              <a:t>⍺</a:t>
            </a:r>
            <a:r>
              <a:rPr lang="fr-FR" sz="2200" dirty="0"/>
              <a:t>)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2DB7CE0-4A0C-FB4D-92B9-D211EE409B57}"/>
              </a:ext>
            </a:extLst>
          </p:cNvPr>
          <p:cNvGrpSpPr/>
          <p:nvPr/>
        </p:nvGrpSpPr>
        <p:grpSpPr>
          <a:xfrm>
            <a:off x="4504270" y="839418"/>
            <a:ext cx="7687730" cy="3429000"/>
            <a:chOff x="335666" y="2560677"/>
            <a:chExt cx="9144000" cy="351894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2CA7298-295C-C948-A47C-31DE63B7CA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5666" y="2560677"/>
              <a:ext cx="9144000" cy="3518948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1612C81-E8B0-984D-9447-36FE9D9B8643}"/>
                </a:ext>
              </a:extLst>
            </p:cNvPr>
            <p:cNvSpPr txBox="1"/>
            <p:nvPr/>
          </p:nvSpPr>
          <p:spPr>
            <a:xfrm>
              <a:off x="6096000" y="3059668"/>
              <a:ext cx="27254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spectre de QSO à z = 3.5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D7B02D9-9D27-7C4D-88CD-C668C267E182}"/>
                  </a:ext>
                </a:extLst>
              </p:cNvPr>
              <p:cNvSpPr txBox="1"/>
              <p:nvPr/>
            </p:nvSpPr>
            <p:spPr>
              <a:xfrm>
                <a:off x="208645" y="3514562"/>
                <a:ext cx="4645824" cy="16312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dirty="0"/>
                  <a:t>Avantages :</a:t>
                </a:r>
              </a:p>
              <a:p>
                <a:pPr marL="285750" indent="-285750">
                  <a:buFontTx/>
                  <a:buChar char="-"/>
                </a:pPr>
                <a:r>
                  <a:rPr lang="fr-FR" sz="2000" dirty="0"/>
                  <a:t>traceurs à grand </a:t>
                </a:r>
                <a:r>
                  <a:rPr lang="fr-FR" sz="2000" dirty="0" err="1"/>
                  <a:t>redshift</a:t>
                </a:r>
                <a:r>
                  <a:rPr lang="fr-FR" sz="2000" dirty="0"/>
                  <a:t> (z &gt; 2)</a:t>
                </a:r>
              </a:p>
              <a:p>
                <a:pPr marL="285750" indent="-285750">
                  <a:buFontTx/>
                  <a:buChar char="-"/>
                </a:pPr>
                <a:r>
                  <a:rPr lang="fr-FR" sz="2000" dirty="0"/>
                  <a:t>accès 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type m:val="lin"/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num>
                      <m:den>
                        <m:acc>
                          <m:accPr>
                            <m:chr m:val="̅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𝐹</m:t>
                            </m:r>
                          </m:e>
                        </m:acc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−1</m:t>
                    </m:r>
                  </m:oMath>
                </a14:m>
                <a:endParaRPr lang="fr-FR" sz="2000" dirty="0"/>
              </a:p>
              <a:p>
                <a:pPr marL="285750" indent="-285750">
                  <a:buFontTx/>
                  <a:buChar char="-"/>
                </a:pPr>
                <a:r>
                  <a:rPr lang="fr-FR" sz="2000" dirty="0"/>
                  <a:t>pas besoin de relevé homogène</a:t>
                </a:r>
              </a:p>
              <a:p>
                <a:pPr marL="285750" indent="-285750">
                  <a:buFontTx/>
                  <a:buChar char="-"/>
                </a:pPr>
                <a:r>
                  <a:rPr lang="fr-FR" sz="2000" dirty="0"/>
                  <a:t>signal fort le long de la ligne de visé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D7B02D9-9D27-7C4D-88CD-C668C267E1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645" y="3514562"/>
                <a:ext cx="4645824" cy="1631216"/>
              </a:xfrm>
              <a:prstGeom prst="rect">
                <a:avLst/>
              </a:prstGeom>
              <a:blipFill>
                <a:blip r:embed="rId3"/>
                <a:stretch>
                  <a:fillRect l="-1090" t="-1550" r="-272" b="-620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762DB8C-FF26-D14C-8706-8437F8348DA6}"/>
                  </a:ext>
                </a:extLst>
              </p:cNvPr>
              <p:cNvSpPr txBox="1"/>
              <p:nvPr/>
            </p:nvSpPr>
            <p:spPr>
              <a:xfrm>
                <a:off x="592115" y="5507511"/>
                <a:ext cx="4645824" cy="7554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0" dirty="0"/>
                  <a:t>fraction flux </a:t>
                </a:r>
                <a:r>
                  <a:rPr lang="en-US" sz="2000" b="0" dirty="0" err="1"/>
                  <a:t>transmise</a:t>
                </a:r>
                <a:r>
                  <a:rPr lang="en-US" sz="2000" b="0" dirty="0"/>
                  <a:t> 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exp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⁡(−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fr-FR" sz="2000" dirty="0"/>
              </a:p>
              <a:p>
                <a:r>
                  <a:rPr lang="fr-FR" sz="2000" dirty="0">
                    <a:ea typeface="Cambria Math" panose="02040503050406030204" pitchFamily="18" charset="0"/>
                  </a:rPr>
                  <a:t>profondeur optique : </a:t>
                </a:r>
                <a14:m>
                  <m:oMath xmlns:m="http://schemas.openxmlformats.org/officeDocument/2006/math">
                    <m:r>
                      <a:rPr lang="fr-FR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</m:t>
                        </m:r>
                        <m:r>
                          <a:rPr lang="fr-FR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⍺</m:t>
                        </m:r>
                      </m:sub>
                    </m:sSub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HI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𝑑𝑙</m:t>
                        </m:r>
                      </m:e>
                    </m:nary>
                  </m:oMath>
                </a14:m>
                <a:endParaRPr lang="fr-FR" sz="20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762DB8C-FF26-D14C-8706-8437F8348D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115" y="5507511"/>
                <a:ext cx="4645824" cy="755400"/>
              </a:xfrm>
              <a:prstGeom prst="rect">
                <a:avLst/>
              </a:prstGeom>
              <a:blipFill>
                <a:blip r:embed="rId4"/>
                <a:stretch>
                  <a:fillRect l="-1366" t="-41667" b="-115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7094026-98B2-4043-8FC7-F093E23867AE}"/>
                  </a:ext>
                </a:extLst>
              </p:cNvPr>
              <p:cNvSpPr txBox="1"/>
              <p:nvPr/>
            </p:nvSpPr>
            <p:spPr>
              <a:xfrm>
                <a:off x="6096000" y="5145778"/>
                <a:ext cx="6023572" cy="14909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p>
                    </m:sSubSup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e>
                        </m:acc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</m:t>
                        </m:r>
                        <m:r>
                          <a:rPr lang="fr-FR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⍺</m:t>
                        </m:r>
                      </m:sub>
                    </m:sSub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1+</m:t>
                            </m:r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fr-FR" sz="2000" i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Ly</m:t>
                                </m:r>
                                <m:r>
                                  <a:rPr lang="fr-FR" sz="2000" i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⍺</m:t>
                                </m:r>
                              </m:sub>
                            </m:s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sSubSup>
                              <m:sSubSup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  <m:sup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mati</m:t>
                        </m:r>
                        <m: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è</m:t>
                        </m:r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re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e>
                        </m:acc>
                      </m:e>
                    </m:d>
                  </m:oMath>
                </a14:m>
                <a:r>
                  <a:rPr lang="fr-FR" sz="2000" dirty="0"/>
                  <a:t> (Kaiser 1987)</a:t>
                </a:r>
              </a:p>
              <a:p>
                <a:endParaRPr lang="fr-FR" sz="20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</m:t>
                        </m:r>
                        <m:r>
                          <a:rPr lang="fr-FR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⍺</m:t>
                        </m:r>
                      </m:sub>
                    </m:sSub>
                  </m:oMath>
                </a14:m>
                <a:r>
                  <a:rPr lang="fr-FR" sz="2000" dirty="0"/>
                  <a:t> ~ -0.15				</a:t>
                </a:r>
                <a:r>
                  <a:rPr lang="en-US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QSO</m:t>
                        </m:r>
                      </m:sub>
                    </m:sSub>
                  </m:oMath>
                </a14:m>
                <a:r>
                  <a:rPr lang="fr-FR" sz="2000" dirty="0"/>
                  <a:t> ~ 4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</m:t>
                        </m:r>
                        <m:r>
                          <a:rPr lang="fr-FR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⍺</m:t>
                        </m:r>
                      </m:sub>
                    </m:sSub>
                  </m:oMath>
                </a14:m>
                <a:r>
                  <a:rPr lang="fr-FR" sz="2000" dirty="0"/>
                  <a:t> ~ 2					</a:t>
                </a:r>
                <a:r>
                  <a:rPr lang="en-US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QSO</m:t>
                        </m:r>
                      </m:sub>
                    </m:sSub>
                  </m:oMath>
                </a14:m>
                <a:r>
                  <a:rPr lang="fr-FR" sz="2000" dirty="0"/>
                  <a:t> ~ 0.25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7094026-98B2-4043-8FC7-F093E23867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5145778"/>
                <a:ext cx="6023572" cy="1490986"/>
              </a:xfrm>
              <a:prstGeom prst="rect">
                <a:avLst/>
              </a:prstGeom>
              <a:blipFill>
                <a:blip r:embed="rId5"/>
                <a:stretch>
                  <a:fillRect l="-422" b="-420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4AB1007-8CDF-D541-8969-2320C30914E9}"/>
                  </a:ext>
                </a:extLst>
              </p:cNvPr>
              <p:cNvSpPr txBox="1"/>
              <p:nvPr/>
            </p:nvSpPr>
            <p:spPr>
              <a:xfrm>
                <a:off x="212870" y="2296942"/>
                <a:ext cx="3991414" cy="11120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dirty="0"/>
                  <a:t>raie atomique de l’hydrogène</a:t>
                </a:r>
              </a:p>
              <a:p>
                <a:r>
                  <a:rPr lang="fr-FR" sz="2000" dirty="0"/>
                  <a:t>transition Ly</a:t>
                </a:r>
                <a:r>
                  <a:rPr lang="fr-FR" sz="2200" dirty="0"/>
                  <a:t>⍺</a:t>
                </a:r>
                <a:r>
                  <a:rPr lang="fr-FR" sz="2000" dirty="0"/>
                  <a:t>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</m:t>
                        </m:r>
                        <m:r>
                          <a:rPr lang="fr-FR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⍺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=1215.67 Å</m:t>
                    </m:r>
                  </m:oMath>
                </a14:m>
                <a:endParaRPr lang="fr-FR" sz="2000" dirty="0"/>
              </a:p>
              <a:p>
                <a:r>
                  <a:rPr lang="fr-FR" sz="2000" dirty="0"/>
                  <a:t>transition Ly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2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β</m:t>
                    </m:r>
                  </m:oMath>
                </a14:m>
                <a:r>
                  <a:rPr lang="fr-FR" sz="2200" dirty="0"/>
                  <a:t>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Lyβ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=1025.72 Å</m:t>
                    </m:r>
                  </m:oMath>
                </a14:m>
                <a:endParaRPr lang="fr-FR" sz="20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4AB1007-8CDF-D541-8969-2320C30914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870" y="2296942"/>
                <a:ext cx="3991414" cy="1112036"/>
              </a:xfrm>
              <a:prstGeom prst="rect">
                <a:avLst/>
              </a:prstGeom>
              <a:blipFill>
                <a:blip r:embed="rId6"/>
                <a:stretch>
                  <a:fillRect l="-1587" t="-2273" b="-795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C10EEA35-B55F-494E-8541-4D5AFE0DCF26}"/>
              </a:ext>
            </a:extLst>
          </p:cNvPr>
          <p:cNvSpPr txBox="1"/>
          <p:nvPr/>
        </p:nvSpPr>
        <p:spPr>
          <a:xfrm>
            <a:off x="6847803" y="4510288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biais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907E78-22D0-BD4D-94CE-9C6EB056200B}"/>
              </a:ext>
            </a:extLst>
          </p:cNvPr>
          <p:cNvSpPr txBox="1"/>
          <p:nvPr/>
        </p:nvSpPr>
        <p:spPr>
          <a:xfrm>
            <a:off x="8348135" y="4545068"/>
            <a:ext cx="1728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paramètre RSD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F29409F-7495-D140-B6BC-EA22E4D6A655}"/>
              </a:ext>
            </a:extLst>
          </p:cNvPr>
          <p:cNvCxnSpPr>
            <a:cxnSpLocks/>
          </p:cNvCxnSpPr>
          <p:nvPr/>
        </p:nvCxnSpPr>
        <p:spPr>
          <a:xfrm flipH="1" flipV="1">
            <a:off x="7177381" y="4856442"/>
            <a:ext cx="155927" cy="40753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8D3AB6B-D755-7746-AB20-FD9330ED3FE9}"/>
              </a:ext>
            </a:extLst>
          </p:cNvPr>
          <p:cNvCxnSpPr>
            <a:cxnSpLocks/>
          </p:cNvCxnSpPr>
          <p:nvPr/>
        </p:nvCxnSpPr>
        <p:spPr>
          <a:xfrm flipV="1">
            <a:off x="8437508" y="4891764"/>
            <a:ext cx="644708" cy="39692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6185E91-43E2-2F48-9E08-B28E7723488E}"/>
              </a:ext>
            </a:extLst>
          </p:cNvPr>
          <p:cNvSpPr txBox="1"/>
          <p:nvPr/>
        </p:nvSpPr>
        <p:spPr>
          <a:xfrm>
            <a:off x="335666" y="254643"/>
            <a:ext cx="29498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I. Introduction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8D624C80-D52C-3C4D-9DCA-9D8DE5E0E1E3}"/>
              </a:ext>
            </a:extLst>
          </p:cNvPr>
          <p:cNvSpPr/>
          <p:nvPr/>
        </p:nvSpPr>
        <p:spPr>
          <a:xfrm>
            <a:off x="-238755" y="-167833"/>
            <a:ext cx="3815331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6B3632-373A-264C-BCF5-DF04CE51D2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7311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" grpId="0"/>
      <p:bldP spid="3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>
            <a:extLst>
              <a:ext uri="{FF2B5EF4-FFF2-40B4-BE49-F238E27FC236}">
                <a16:creationId xmlns:a16="http://schemas.microsoft.com/office/drawing/2014/main" id="{AAE2FDFC-CF92-334D-83A2-0229D443A533}"/>
              </a:ext>
            </a:extLst>
          </p:cNvPr>
          <p:cNvSpPr txBox="1"/>
          <p:nvPr/>
        </p:nvSpPr>
        <p:spPr>
          <a:xfrm>
            <a:off x="567295" y="1428452"/>
            <a:ext cx="39369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200" dirty="0"/>
              <a:t>La forêt </a:t>
            </a:r>
            <a:r>
              <a:rPr lang="fr-FR" sz="2200" dirty="0" err="1"/>
              <a:t>Lyman</a:t>
            </a:r>
            <a:r>
              <a:rPr lang="fr-FR" sz="2200" dirty="0"/>
              <a:t>-alpha (Ly</a:t>
            </a:r>
            <a:r>
              <a:rPr lang="fr-FR" sz="2400" dirty="0"/>
              <a:t>⍺</a:t>
            </a:r>
            <a:r>
              <a:rPr lang="fr-FR" sz="2200" dirty="0"/>
              <a:t>)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2DB7CE0-4A0C-FB4D-92B9-D211EE409B57}"/>
              </a:ext>
            </a:extLst>
          </p:cNvPr>
          <p:cNvGrpSpPr/>
          <p:nvPr/>
        </p:nvGrpSpPr>
        <p:grpSpPr>
          <a:xfrm>
            <a:off x="4504270" y="839418"/>
            <a:ext cx="7687730" cy="3429000"/>
            <a:chOff x="335666" y="2560677"/>
            <a:chExt cx="9144000" cy="351894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2CA7298-295C-C948-A47C-31DE63B7CA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5666" y="2560677"/>
              <a:ext cx="9144000" cy="3518948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1612C81-E8B0-984D-9447-36FE9D9B8643}"/>
                </a:ext>
              </a:extLst>
            </p:cNvPr>
            <p:cNvSpPr txBox="1"/>
            <p:nvPr/>
          </p:nvSpPr>
          <p:spPr>
            <a:xfrm>
              <a:off x="6096000" y="3059668"/>
              <a:ext cx="27254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spectre de QSO à z = 3.5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4AB1007-8CDF-D541-8969-2320C30914E9}"/>
                  </a:ext>
                </a:extLst>
              </p:cNvPr>
              <p:cNvSpPr txBox="1"/>
              <p:nvPr/>
            </p:nvSpPr>
            <p:spPr>
              <a:xfrm>
                <a:off x="212870" y="2296942"/>
                <a:ext cx="4096058" cy="8160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dirty="0"/>
                  <a:t>transition Ly</a:t>
                </a:r>
                <a:r>
                  <a:rPr lang="fr-FR" sz="2200" dirty="0"/>
                  <a:t>⍺</a:t>
                </a:r>
                <a:r>
                  <a:rPr lang="fr-FR" sz="2000" dirty="0"/>
                  <a:t>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</m:t>
                        </m:r>
                        <m:r>
                          <a:rPr lang="fr-FR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⍺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=1215.67 Å</m:t>
                    </m:r>
                  </m:oMath>
                </a14:m>
                <a:endParaRPr lang="fr-FR" sz="2000" dirty="0"/>
              </a:p>
              <a:p>
                <a:r>
                  <a:rPr lang="fr-FR" sz="2000" dirty="0"/>
                  <a:t>transition Ly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20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β</m:t>
                    </m:r>
                  </m:oMath>
                </a14:m>
                <a:r>
                  <a:rPr lang="fr-FR" sz="2200" dirty="0"/>
                  <a:t>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</m:t>
                        </m:r>
                        <m:r>
                          <m:rPr>
                            <m:sty m:val="p"/>
                          </m:rPr>
                          <a:rPr lang="fr-FR" sz="200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β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025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72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Å</m:t>
                    </m:r>
                  </m:oMath>
                </a14:m>
                <a:endParaRPr lang="fr-FR" sz="20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4AB1007-8CDF-D541-8969-2320C30914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870" y="2296942"/>
                <a:ext cx="4096058" cy="816057"/>
              </a:xfrm>
              <a:prstGeom prst="rect">
                <a:avLst/>
              </a:prstGeom>
              <a:blipFill>
                <a:blip r:embed="rId3"/>
                <a:stretch>
                  <a:fillRect l="-1548" t="-4615" b="-923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9854D379-0C47-F645-8767-4D3D4242427C}"/>
              </a:ext>
            </a:extLst>
          </p:cNvPr>
          <p:cNvSpPr txBox="1"/>
          <p:nvPr/>
        </p:nvSpPr>
        <p:spPr>
          <a:xfrm>
            <a:off x="212870" y="3522109"/>
            <a:ext cx="436209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Désavantages :</a:t>
            </a:r>
          </a:p>
          <a:p>
            <a:pPr marL="342900" indent="-342900">
              <a:buFontTx/>
              <a:buChar char="-"/>
            </a:pPr>
            <a:r>
              <a:rPr lang="fr-FR" sz="2000" dirty="0"/>
              <a:t>biais faible (-0.15)</a:t>
            </a:r>
          </a:p>
          <a:p>
            <a:pPr marL="342900" indent="-342900">
              <a:buFontTx/>
              <a:buChar char="-"/>
            </a:pPr>
            <a:r>
              <a:rPr lang="fr-FR" sz="2000" dirty="0"/>
              <a:t>sensible aux contaminants</a:t>
            </a:r>
          </a:p>
          <a:p>
            <a:pPr marL="342900" indent="-342900">
              <a:buFontTx/>
              <a:buChar char="-"/>
            </a:pPr>
            <a:r>
              <a:rPr lang="fr-FR" sz="2000" dirty="0"/>
              <a:t>sensible aux effets </a:t>
            </a:r>
            <a:r>
              <a:rPr lang="fr-FR" sz="2000" dirty="0" err="1"/>
              <a:t>astro</a:t>
            </a:r>
            <a:endParaRPr lang="fr-FR" sz="2000" dirty="0"/>
          </a:p>
          <a:p>
            <a:pPr marL="342900" indent="-342900">
              <a:buFontTx/>
              <a:buChar char="-"/>
            </a:pPr>
            <a:r>
              <a:rPr lang="fr-FR" sz="2000" dirty="0"/>
              <a:t>nécessite d’estimer le continuum</a:t>
            </a:r>
          </a:p>
          <a:p>
            <a:r>
              <a:rPr lang="fr-FR" sz="2000" dirty="0">
                <a:sym typeface="Wingdings" pitchFamily="2" charset="2"/>
              </a:rPr>
              <a:t>	 distorsions des corrélations</a:t>
            </a:r>
            <a:endParaRPr lang="fr-FR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9981910-CCE0-A84C-A5A4-4D3BA2F90D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3364" y="785654"/>
            <a:ext cx="6311341" cy="353652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97BBC06-AB8E-D945-8B83-1D9EF4BF31F3}"/>
                  </a:ext>
                </a:extLst>
              </p:cNvPr>
              <p:cNvSpPr txBox="1"/>
              <p:nvPr/>
            </p:nvSpPr>
            <p:spPr>
              <a:xfrm>
                <a:off x="1696295" y="5484804"/>
                <a:ext cx="1589217" cy="6744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num>
                        <m:den>
                          <m:acc>
                            <m:accPr>
                              <m:chr m:val="̅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fr-FR" sz="20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97BBC06-AB8E-D945-8B83-1D9EF4BF31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6295" y="5484804"/>
                <a:ext cx="1589217" cy="674480"/>
              </a:xfrm>
              <a:prstGeom prst="rect">
                <a:avLst/>
              </a:prstGeom>
              <a:blipFill>
                <a:blip r:embed="rId5"/>
                <a:stretch>
                  <a:fillRect b="-377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ight Arrow 17">
            <a:extLst>
              <a:ext uri="{FF2B5EF4-FFF2-40B4-BE49-F238E27FC236}">
                <a16:creationId xmlns:a16="http://schemas.microsoft.com/office/drawing/2014/main" id="{F1D1A9DE-5717-0443-B4EC-92E182C39DC0}"/>
              </a:ext>
            </a:extLst>
          </p:cNvPr>
          <p:cNvSpPr/>
          <p:nvPr/>
        </p:nvSpPr>
        <p:spPr>
          <a:xfrm>
            <a:off x="3801949" y="5777510"/>
            <a:ext cx="691978" cy="8906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C25FE63-53EC-3B44-A868-48858D61B2BF}"/>
                  </a:ext>
                </a:extLst>
              </p:cNvPr>
              <p:cNvSpPr txBox="1"/>
              <p:nvPr/>
            </p:nvSpPr>
            <p:spPr>
              <a:xfrm>
                <a:off x="5010364" y="5440270"/>
                <a:ext cx="3157723" cy="7801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acc>
                            <m:accPr>
                              <m:chr m:val="̅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</m:d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RF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fr-FR" sz="20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C25FE63-53EC-3B44-A868-48858D61B2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0364" y="5440270"/>
                <a:ext cx="3157723" cy="780150"/>
              </a:xfrm>
              <a:prstGeom prst="rect">
                <a:avLst/>
              </a:prstGeom>
              <a:blipFill>
                <a:blip r:embed="rId6"/>
                <a:stretch>
                  <a:fillRect b="-317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B19799B-4B2B-5A47-9542-357679F7F944}"/>
              </a:ext>
            </a:extLst>
          </p:cNvPr>
          <p:cNvCxnSpPr>
            <a:cxnSpLocks/>
          </p:cNvCxnSpPr>
          <p:nvPr/>
        </p:nvCxnSpPr>
        <p:spPr>
          <a:xfrm flipV="1">
            <a:off x="5105053" y="6070352"/>
            <a:ext cx="906343" cy="28000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24C5EBD5-887A-F042-9C00-D99D1574B357}"/>
              </a:ext>
            </a:extLst>
          </p:cNvPr>
          <p:cNvSpPr txBox="1"/>
          <p:nvPr/>
        </p:nvSpPr>
        <p:spPr>
          <a:xfrm>
            <a:off x="3753366" y="6305528"/>
            <a:ext cx="2472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transmission moyenne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5BDC000-60D1-B543-B95B-D64BD5F8C4D9}"/>
              </a:ext>
            </a:extLst>
          </p:cNvPr>
          <p:cNvCxnSpPr>
            <a:cxnSpLocks/>
          </p:cNvCxnSpPr>
          <p:nvPr/>
        </p:nvCxnSpPr>
        <p:spPr>
          <a:xfrm flipH="1" flipV="1">
            <a:off x="6981133" y="6207112"/>
            <a:ext cx="527032" cy="28960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82341EDB-AAE5-9E42-BDDD-61BAC37B9081}"/>
              </a:ext>
            </a:extLst>
          </p:cNvPr>
          <p:cNvSpPr txBox="1"/>
          <p:nvPr/>
        </p:nvSpPr>
        <p:spPr>
          <a:xfrm>
            <a:off x="7508165" y="6352762"/>
            <a:ext cx="2549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continuum du quasar q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938ABC3-CABF-914E-A189-51B22A1892A3}"/>
              </a:ext>
            </a:extLst>
          </p:cNvPr>
          <p:cNvCxnSpPr>
            <a:cxnSpLocks/>
          </p:cNvCxnSpPr>
          <p:nvPr/>
        </p:nvCxnSpPr>
        <p:spPr>
          <a:xfrm flipH="1">
            <a:off x="7028718" y="5219771"/>
            <a:ext cx="479447" cy="22049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B0533BF4-206B-7847-8AE0-644ECC921060}"/>
              </a:ext>
            </a:extLst>
          </p:cNvPr>
          <p:cNvSpPr txBox="1"/>
          <p:nvPr/>
        </p:nvSpPr>
        <p:spPr>
          <a:xfrm>
            <a:off x="7564653" y="4968480"/>
            <a:ext cx="5790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flux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9E8C475-9473-2947-9091-5260FB07B065}"/>
              </a:ext>
            </a:extLst>
          </p:cNvPr>
          <p:cNvSpPr txBox="1"/>
          <p:nvPr/>
        </p:nvSpPr>
        <p:spPr>
          <a:xfrm>
            <a:off x="335666" y="254643"/>
            <a:ext cx="29498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I. Introduction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EA6E8AB2-60C0-C947-95D9-8CAF38126660}"/>
              </a:ext>
            </a:extLst>
          </p:cNvPr>
          <p:cNvSpPr/>
          <p:nvPr/>
        </p:nvSpPr>
        <p:spPr>
          <a:xfrm>
            <a:off x="-238755" y="-167833"/>
            <a:ext cx="3815331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29147B6-6805-844E-9364-32E95CCE6C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4657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"/>
                                      </p:to>
                                    </p:set>
                                    <p:animEffect filter="image" prLst="opacity: 0">
                                      <p:cBhvr rctx="IE">
                                        <p:cTn id="25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8" grpId="0" animBg="1"/>
      <p:bldP spid="20" grpId="0"/>
      <p:bldP spid="22" grpId="0"/>
      <p:bldP spid="24" grpId="0"/>
      <p:bldP spid="26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>
            <a:extLst>
              <a:ext uri="{FF2B5EF4-FFF2-40B4-BE49-F238E27FC236}">
                <a16:creationId xmlns:a16="http://schemas.microsoft.com/office/drawing/2014/main" id="{AAE2FDFC-CF92-334D-83A2-0229D443A533}"/>
              </a:ext>
            </a:extLst>
          </p:cNvPr>
          <p:cNvSpPr txBox="1"/>
          <p:nvPr/>
        </p:nvSpPr>
        <p:spPr>
          <a:xfrm>
            <a:off x="567295" y="1428452"/>
            <a:ext cx="39369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200" dirty="0"/>
              <a:t>La forêt </a:t>
            </a:r>
            <a:r>
              <a:rPr lang="fr-FR" sz="2200" dirty="0" err="1"/>
              <a:t>Lyman</a:t>
            </a:r>
            <a:r>
              <a:rPr lang="fr-FR" sz="2200" dirty="0"/>
              <a:t>-alpha (Ly</a:t>
            </a:r>
            <a:r>
              <a:rPr lang="fr-FR" sz="2400" dirty="0"/>
              <a:t>⍺</a:t>
            </a:r>
            <a:r>
              <a:rPr lang="fr-FR" sz="2200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4AB1007-8CDF-D541-8969-2320C30914E9}"/>
                  </a:ext>
                </a:extLst>
              </p:cNvPr>
              <p:cNvSpPr txBox="1"/>
              <p:nvPr/>
            </p:nvSpPr>
            <p:spPr>
              <a:xfrm>
                <a:off x="212870" y="2296942"/>
                <a:ext cx="4096058" cy="8160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dirty="0"/>
                  <a:t>transition Ly</a:t>
                </a:r>
                <a:r>
                  <a:rPr lang="fr-FR" sz="2200" dirty="0"/>
                  <a:t>⍺</a:t>
                </a:r>
                <a:r>
                  <a:rPr lang="fr-FR" sz="2000" dirty="0"/>
                  <a:t>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</m:t>
                        </m:r>
                        <m:r>
                          <a:rPr lang="fr-FR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⍺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=1215.67 Å</m:t>
                    </m:r>
                  </m:oMath>
                </a14:m>
                <a:endParaRPr lang="fr-FR" sz="2000" dirty="0"/>
              </a:p>
              <a:p>
                <a:r>
                  <a:rPr lang="fr-FR" sz="2000" dirty="0"/>
                  <a:t>transition Ly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20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β</m:t>
                    </m:r>
                  </m:oMath>
                </a14:m>
                <a:r>
                  <a:rPr lang="fr-FR" sz="2200" dirty="0"/>
                  <a:t>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</m:t>
                        </m:r>
                        <m:r>
                          <m:rPr>
                            <m:sty m:val="p"/>
                          </m:rPr>
                          <a:rPr lang="fr-FR" sz="200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β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025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72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Å</m:t>
                    </m:r>
                  </m:oMath>
                </a14:m>
                <a:endParaRPr lang="fr-FR" sz="20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4AB1007-8CDF-D541-8969-2320C30914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870" y="2296942"/>
                <a:ext cx="4096058" cy="816057"/>
              </a:xfrm>
              <a:prstGeom prst="rect">
                <a:avLst/>
              </a:prstGeom>
              <a:blipFill>
                <a:blip r:embed="rId2"/>
                <a:stretch>
                  <a:fillRect l="-1548" t="-4615" b="-923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89981910-CCE0-A84C-A5A4-4D3BA2F90D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3364" y="785654"/>
            <a:ext cx="6311341" cy="3536527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59E8C475-9473-2947-9091-5260FB07B065}"/>
              </a:ext>
            </a:extLst>
          </p:cNvPr>
          <p:cNvSpPr txBox="1"/>
          <p:nvPr/>
        </p:nvSpPr>
        <p:spPr>
          <a:xfrm>
            <a:off x="335666" y="254643"/>
            <a:ext cx="29498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I. Introduction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EA6E8AB2-60C0-C947-95D9-8CAF38126660}"/>
              </a:ext>
            </a:extLst>
          </p:cNvPr>
          <p:cNvSpPr/>
          <p:nvPr/>
        </p:nvSpPr>
        <p:spPr>
          <a:xfrm>
            <a:off x="-238755" y="-167833"/>
            <a:ext cx="3815331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525E569-2768-0A45-8C51-0B97BBF0F693}"/>
              </a:ext>
            </a:extLst>
          </p:cNvPr>
          <p:cNvSpPr txBox="1"/>
          <p:nvPr/>
        </p:nvSpPr>
        <p:spPr>
          <a:xfrm>
            <a:off x="8596742" y="5817739"/>
            <a:ext cx="118724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>
                <a:solidFill>
                  <a:srgbClr val="0070C0"/>
                </a:solidFill>
              </a:rPr>
              <a:t>Ly</a:t>
            </a:r>
            <a:r>
              <a:rPr lang="fr-FR" sz="2200" dirty="0">
                <a:solidFill>
                  <a:srgbClr val="0070C0"/>
                </a:solidFill>
              </a:rPr>
              <a:t>⍺</a:t>
            </a:r>
            <a:r>
              <a:rPr lang="fr-FR" sz="2200" dirty="0"/>
              <a:t>(</a:t>
            </a:r>
            <a:r>
              <a:rPr lang="fr-FR" sz="2000" dirty="0">
                <a:solidFill>
                  <a:srgbClr val="0070C0"/>
                </a:solidFill>
              </a:rPr>
              <a:t>Ly</a:t>
            </a:r>
            <a:r>
              <a:rPr lang="fr-FR" sz="2200" dirty="0">
                <a:solidFill>
                  <a:srgbClr val="0070C0"/>
                </a:solidFill>
              </a:rPr>
              <a:t>⍺</a:t>
            </a:r>
            <a:r>
              <a:rPr lang="fr-FR" sz="2200" dirty="0"/>
              <a:t>)</a:t>
            </a:r>
            <a:endParaRPr lang="fr-FR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ED32BDE-8102-F540-98F4-2392E8373589}"/>
                  </a:ext>
                </a:extLst>
              </p:cNvPr>
              <p:cNvSpPr txBox="1"/>
              <p:nvPr/>
            </p:nvSpPr>
            <p:spPr>
              <a:xfrm>
                <a:off x="7036041" y="6021541"/>
                <a:ext cx="1237839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dirty="0">
                    <a:solidFill>
                      <a:srgbClr val="0070C0"/>
                    </a:solidFill>
                  </a:rPr>
                  <a:t>Ly</a:t>
                </a:r>
                <a:r>
                  <a:rPr lang="fr-FR" sz="2200" dirty="0">
                    <a:solidFill>
                      <a:srgbClr val="0070C0"/>
                    </a:solidFill>
                  </a:rPr>
                  <a:t>⍺</a:t>
                </a:r>
                <a:r>
                  <a:rPr lang="fr-FR" sz="2200" dirty="0"/>
                  <a:t>(</a:t>
                </a:r>
                <a:r>
                  <a:rPr lang="fr-FR" sz="2000" dirty="0">
                    <a:solidFill>
                      <a:schemeClr val="accent4"/>
                    </a:solidFill>
                  </a:rPr>
                  <a:t>Ly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200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β</m:t>
                    </m:r>
                    <m:r>
                      <a:rPr lang="en-US" sz="22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fr-FR" sz="20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ED32BDE-8102-F540-98F4-2392E83735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6041" y="6021541"/>
                <a:ext cx="1237839" cy="430887"/>
              </a:xfrm>
              <a:prstGeom prst="rect">
                <a:avLst/>
              </a:prstGeom>
              <a:blipFill>
                <a:blip r:embed="rId4"/>
                <a:stretch>
                  <a:fillRect l="-4082" t="-8571" r="-3061" b="-2571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7F04358-A14B-A54E-BEDD-6BC988E2BBB6}"/>
                  </a:ext>
                </a:extLst>
              </p:cNvPr>
              <p:cNvSpPr txBox="1"/>
              <p:nvPr/>
            </p:nvSpPr>
            <p:spPr>
              <a:xfrm>
                <a:off x="4659766" y="5787614"/>
                <a:ext cx="1190454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dirty="0">
                    <a:solidFill>
                      <a:schemeClr val="accent4"/>
                    </a:solidFill>
                  </a:rPr>
                  <a:t>Ly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200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β</m:t>
                    </m:r>
                  </m:oMath>
                </a14:m>
                <a:r>
                  <a:rPr lang="fr-FR" sz="2200" dirty="0"/>
                  <a:t>(</a:t>
                </a:r>
                <a:r>
                  <a:rPr lang="fr-FR" sz="2000" dirty="0">
                    <a:solidFill>
                      <a:schemeClr val="accent4"/>
                    </a:solidFill>
                  </a:rPr>
                  <a:t>Ly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200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β</m:t>
                    </m:r>
                    <m:r>
                      <a:rPr lang="en-US" sz="22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fr-FR" sz="20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7F04358-A14B-A54E-BEDD-6BC988E2BB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9766" y="5787614"/>
                <a:ext cx="1190454" cy="430887"/>
              </a:xfrm>
              <a:prstGeom prst="rect">
                <a:avLst/>
              </a:prstGeom>
              <a:blipFill>
                <a:blip r:embed="rId5"/>
                <a:stretch>
                  <a:fillRect l="-5263" t="-11765" r="-2105" b="-2352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ight Brace 4">
            <a:extLst>
              <a:ext uri="{FF2B5EF4-FFF2-40B4-BE49-F238E27FC236}">
                <a16:creationId xmlns:a16="http://schemas.microsoft.com/office/drawing/2014/main" id="{43D3E514-DCF9-0E4A-9251-3E4C46979C4A}"/>
              </a:ext>
            </a:extLst>
          </p:cNvPr>
          <p:cNvSpPr/>
          <p:nvPr/>
        </p:nvSpPr>
        <p:spPr>
          <a:xfrm rot="5400000">
            <a:off x="8425817" y="3528697"/>
            <a:ext cx="341850" cy="2127248"/>
          </a:xfrm>
          <a:prstGeom prst="rightBrace">
            <a:avLst/>
          </a:prstGeom>
          <a:ln w="2222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9871670-24DC-624C-BC19-7BA4D62F45AA}"/>
              </a:ext>
            </a:extLst>
          </p:cNvPr>
          <p:cNvSpPr txBox="1"/>
          <p:nvPr/>
        </p:nvSpPr>
        <p:spPr>
          <a:xfrm>
            <a:off x="8020199" y="4874098"/>
            <a:ext cx="137685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région </a:t>
            </a:r>
            <a:r>
              <a:rPr lang="fr-FR" sz="2000" dirty="0">
                <a:solidFill>
                  <a:srgbClr val="0070C0"/>
                </a:solidFill>
              </a:rPr>
              <a:t>Ly</a:t>
            </a:r>
            <a:r>
              <a:rPr lang="fr-FR" sz="2200" dirty="0">
                <a:solidFill>
                  <a:srgbClr val="0070C0"/>
                </a:solidFill>
              </a:rPr>
              <a:t>⍺</a:t>
            </a:r>
            <a:endParaRPr lang="fr-FR" sz="2000" dirty="0">
              <a:solidFill>
                <a:srgbClr val="0070C0"/>
              </a:solidFill>
            </a:endParaRPr>
          </a:p>
        </p:txBody>
      </p:sp>
      <p:sp>
        <p:nvSpPr>
          <p:cNvPr id="35" name="Right Brace 34">
            <a:extLst>
              <a:ext uri="{FF2B5EF4-FFF2-40B4-BE49-F238E27FC236}">
                <a16:creationId xmlns:a16="http://schemas.microsoft.com/office/drawing/2014/main" id="{BE7D562D-AB7D-D849-82B4-3FDE52066E64}"/>
              </a:ext>
            </a:extLst>
          </p:cNvPr>
          <p:cNvSpPr/>
          <p:nvPr/>
        </p:nvSpPr>
        <p:spPr>
          <a:xfrm rot="5400000">
            <a:off x="6667050" y="3994689"/>
            <a:ext cx="341850" cy="1195264"/>
          </a:xfrm>
          <a:prstGeom prst="rightBrace">
            <a:avLst/>
          </a:prstGeom>
          <a:ln w="222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DDE1D2B-58F8-8345-8AD6-02EB893BD9C5}"/>
                  </a:ext>
                </a:extLst>
              </p:cNvPr>
              <p:cNvSpPr txBox="1"/>
              <p:nvPr/>
            </p:nvSpPr>
            <p:spPr>
              <a:xfrm>
                <a:off x="6240343" y="4862461"/>
                <a:ext cx="1393330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dirty="0"/>
                  <a:t>région </a:t>
                </a:r>
                <a:r>
                  <a:rPr lang="fr-FR" sz="2000" dirty="0">
                    <a:solidFill>
                      <a:schemeClr val="accent4"/>
                    </a:solidFill>
                  </a:rPr>
                  <a:t>Ly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200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β</m:t>
                    </m:r>
                  </m:oMath>
                </a14:m>
                <a:endParaRPr lang="fr-FR" sz="20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DDE1D2B-58F8-8345-8AD6-02EB893BD9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0343" y="4862461"/>
                <a:ext cx="1393330" cy="430887"/>
              </a:xfrm>
              <a:prstGeom prst="rect">
                <a:avLst/>
              </a:prstGeom>
              <a:blipFill>
                <a:blip r:embed="rId6"/>
                <a:stretch>
                  <a:fillRect l="-3604" b="-20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A70FE72-B4BA-BB4F-8E5E-6D35A9B008F4}"/>
              </a:ext>
            </a:extLst>
          </p:cNvPr>
          <p:cNvCxnSpPr>
            <a:cxnSpLocks/>
            <a:stCxn id="34" idx="2"/>
          </p:cNvCxnSpPr>
          <p:nvPr/>
        </p:nvCxnSpPr>
        <p:spPr>
          <a:xfrm>
            <a:off x="8708625" y="5304985"/>
            <a:ext cx="327799" cy="48262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1B4AE767-31B1-7D41-AEEA-0C75922E7DD4}"/>
              </a:ext>
            </a:extLst>
          </p:cNvPr>
          <p:cNvCxnSpPr>
            <a:cxnSpLocks/>
          </p:cNvCxnSpPr>
          <p:nvPr/>
        </p:nvCxnSpPr>
        <p:spPr>
          <a:xfrm>
            <a:off x="6937008" y="5357404"/>
            <a:ext cx="498599" cy="71494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85B94294-0A7E-C845-9F91-019ACAB4EB8F}"/>
              </a:ext>
            </a:extLst>
          </p:cNvPr>
          <p:cNvCxnSpPr>
            <a:cxnSpLocks/>
          </p:cNvCxnSpPr>
          <p:nvPr/>
        </p:nvCxnSpPr>
        <p:spPr>
          <a:xfrm flipH="1">
            <a:off x="5753619" y="5313606"/>
            <a:ext cx="919478" cy="4740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5D537EB-04A4-7441-9A95-6561E939B190}"/>
              </a:ext>
            </a:extLst>
          </p:cNvPr>
          <p:cNvSpPr txBox="1"/>
          <p:nvPr/>
        </p:nvSpPr>
        <p:spPr>
          <a:xfrm>
            <a:off x="1147408" y="5229493"/>
            <a:ext cx="27061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+ position des quasars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5746DA5-5FED-2D47-A8F7-51F7A051C77D}"/>
              </a:ext>
            </a:extLst>
          </p:cNvPr>
          <p:cNvSpPr txBox="1"/>
          <p:nvPr/>
        </p:nvSpPr>
        <p:spPr>
          <a:xfrm>
            <a:off x="818707" y="3891516"/>
            <a:ext cx="26773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>
                <a:sym typeface="Wingdings" pitchFamily="2" charset="2"/>
              </a:rPr>
              <a:t> </a:t>
            </a:r>
            <a:r>
              <a:rPr lang="fr-FR" sz="2000" dirty="0"/>
              <a:t>Différents traceurs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600303-171B-E040-BD26-D138781781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1350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7" grpId="0"/>
      <p:bldP spid="30" grpId="0"/>
      <p:bldP spid="19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B469061-81EC-2D48-A1B5-92F4747D84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4020" y="149381"/>
            <a:ext cx="5104433" cy="65592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098A2CA-E96C-B64E-A2AD-6CE494AC3D9F}"/>
              </a:ext>
            </a:extLst>
          </p:cNvPr>
          <p:cNvSpPr txBox="1"/>
          <p:nvPr/>
        </p:nvSpPr>
        <p:spPr>
          <a:xfrm>
            <a:off x="5944660" y="76498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D384E7-496A-0A47-B439-0F0D97C9D60E}"/>
              </a:ext>
            </a:extLst>
          </p:cNvPr>
          <p:cNvSpPr txBox="1"/>
          <p:nvPr/>
        </p:nvSpPr>
        <p:spPr>
          <a:xfrm>
            <a:off x="5944660" y="23310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CACE9A-F0B3-B24F-B131-D50850A88615}"/>
              </a:ext>
            </a:extLst>
          </p:cNvPr>
          <p:cNvSpPr txBox="1"/>
          <p:nvPr/>
        </p:nvSpPr>
        <p:spPr>
          <a:xfrm>
            <a:off x="5942753" y="389716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A6C390-1E4C-C742-BE03-6B21285DB090}"/>
              </a:ext>
            </a:extLst>
          </p:cNvPr>
          <p:cNvSpPr txBox="1"/>
          <p:nvPr/>
        </p:nvSpPr>
        <p:spPr>
          <a:xfrm>
            <a:off x="5942753" y="5463251"/>
            <a:ext cx="3064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4</a:t>
            </a:r>
          </a:p>
          <a:p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A1E344B-49F8-A342-9B65-C1AD74A6A5AE}"/>
                  </a:ext>
                </a:extLst>
              </p:cNvPr>
              <p:cNvSpPr txBox="1"/>
              <p:nvPr/>
            </p:nvSpPr>
            <p:spPr>
              <a:xfrm>
                <a:off x="3232997" y="3290243"/>
                <a:ext cx="2449004" cy="31895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dirty="0"/>
                  <a:t>1 : 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endParaRPr lang="fr-FR" sz="2000" dirty="0"/>
              </a:p>
              <a:p>
                <a:r>
                  <a:rPr lang="fr-FR" sz="2000" dirty="0"/>
                  <a:t>	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lang="en-US" sz="2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  <m:sSub>
                      <m:sSubPr>
                        <m:ctrlPr>
                          <a:rPr lang="en-US" sz="2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∥</m:t>
                        </m:r>
                      </m:sub>
                    </m:sSub>
                  </m:oMath>
                </a14:m>
                <a:endParaRPr lang="fr-FR" sz="2000" dirty="0"/>
              </a:p>
              <a:p>
                <a:r>
                  <a:rPr lang="fr-FR" sz="2000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  <m:sSub>
                      <m:sSubPr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∥</m:t>
                        </m:r>
                      </m:sub>
                    </m:sSub>
                  </m:oMath>
                </a14:m>
                <a:endParaRPr lang="fr-FR" sz="2000" dirty="0"/>
              </a:p>
              <a:p>
                <a:endParaRPr lang="fr-FR" sz="2000" dirty="0"/>
              </a:p>
              <a:p>
                <a:r>
                  <a:rPr lang="fr-FR" sz="2000" dirty="0"/>
                  <a:t>2 : 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fr-FR" sz="2000" dirty="0">
                    <a:solidFill>
                      <a:srgbClr val="0070C0"/>
                    </a:solidFill>
                  </a:rPr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endParaRPr lang="fr-FR" sz="2000" dirty="0"/>
              </a:p>
              <a:p>
                <a:r>
                  <a:rPr lang="fr-FR" sz="2000" dirty="0"/>
                  <a:t>	</a:t>
                </a:r>
                <a:r>
                  <a:rPr lang="en-US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fr-FR" sz="2000" dirty="0">
                    <a:solidFill>
                      <a:schemeClr val="accent4"/>
                    </a:solidFill>
                  </a:rPr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fr-FR" sz="2000" dirty="0">
                    <a:solidFill>
                      <a:schemeClr val="accent4"/>
                    </a:solidFill>
                  </a:rPr>
                  <a:t> +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lang="en-US" sz="20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  <m:sSub>
                      <m:sSubPr>
                        <m:ctrlPr>
                          <a:rPr lang="en-US" sz="20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∥</m:t>
                        </m:r>
                      </m:sub>
                    </m:sSub>
                  </m:oMath>
                </a14:m>
                <a:endParaRPr lang="fr-FR" sz="2000" dirty="0"/>
              </a:p>
              <a:p>
                <a:endParaRPr lang="fr-FR" sz="2000" dirty="0"/>
              </a:p>
              <a:p>
                <a:r>
                  <a:rPr lang="fr-FR" sz="2000" dirty="0"/>
                  <a:t>3 : 	</a:t>
                </a:r>
                <a:r>
                  <a:rPr lang="fr-FR" sz="2000" dirty="0">
                    <a:solidFill>
                      <a:srgbClr val="0070C0"/>
                    </a:solidFill>
                  </a:rPr>
                  <a:t>F</a:t>
                </a:r>
              </a:p>
              <a:p>
                <a:endParaRPr lang="fr-FR" sz="2000" dirty="0"/>
              </a:p>
              <a:p>
                <a:r>
                  <a:rPr lang="fr-FR" sz="2000" dirty="0"/>
                  <a:t>4 : </a:t>
                </a:r>
                <a:r>
                  <a:rPr lang="fr-FR" sz="2000" dirty="0">
                    <a:solidFill>
                      <a:srgbClr val="0070C0"/>
                    </a:solidFill>
                  </a:rPr>
                  <a:t>spectre (flux)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A1E344B-49F8-A342-9B65-C1AD74A6A5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2997" y="3290243"/>
                <a:ext cx="2449004" cy="3189527"/>
              </a:xfrm>
              <a:prstGeom prst="rect">
                <a:avLst/>
              </a:prstGeom>
              <a:blipFill>
                <a:blip r:embed="rId3"/>
                <a:stretch>
                  <a:fillRect l="-2591" t="-794" b="-238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1580A2D7-89B4-B548-8728-B7DAE5BC6484}"/>
                  </a:ext>
                </a:extLst>
              </p:cNvPr>
              <p:cNvSpPr/>
              <p:nvPr/>
            </p:nvSpPr>
            <p:spPr>
              <a:xfrm>
                <a:off x="475820" y="1369179"/>
                <a:ext cx="5626284" cy="7143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000" dirty="0">
                    <a:latin typeface="Cambria Math" panose="02040503050406030204" pitchFamily="18" charset="0"/>
                  </a:rPr>
                  <a:t>FGPA 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  <m:func>
                                <m:func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  <m:d>
                                        <m:d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d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)(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  <m:d>
                                        <m:d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d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𝜂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∥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func>
                    </m:oMath>
                  </m:oMathPara>
                </a14:m>
                <a:endParaRPr lang="fr-FR" sz="2000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1580A2D7-89B4-B548-8728-B7DAE5BC64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820" y="1369179"/>
                <a:ext cx="5626284" cy="714363"/>
              </a:xfrm>
              <a:prstGeom prst="rect">
                <a:avLst/>
              </a:prstGeom>
              <a:blipFill>
                <a:blip r:embed="rId4"/>
                <a:stretch>
                  <a:fillRect l="-901" t="-5357" b="-535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FBA502DD-A58E-B847-ABE7-AD40F76F87F1}"/>
              </a:ext>
            </a:extLst>
          </p:cNvPr>
          <p:cNvSpPr txBox="1"/>
          <p:nvPr/>
        </p:nvSpPr>
        <p:spPr>
          <a:xfrm>
            <a:off x="335666" y="254643"/>
            <a:ext cx="53463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III. Construction des mocks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CA102855-7EE1-A843-B1ED-300A24B53CFF}"/>
              </a:ext>
            </a:extLst>
          </p:cNvPr>
          <p:cNvSpPr/>
          <p:nvPr/>
        </p:nvSpPr>
        <p:spPr>
          <a:xfrm>
            <a:off x="-238755" y="-167833"/>
            <a:ext cx="6149400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A39AB94-4234-3541-AA0E-EC3C7D742BB6}"/>
              </a:ext>
            </a:extLst>
          </p:cNvPr>
          <p:cNvSpPr txBox="1"/>
          <p:nvPr/>
        </p:nvSpPr>
        <p:spPr>
          <a:xfrm>
            <a:off x="659218" y="2902191"/>
            <a:ext cx="1361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ym typeface="Wingdings" pitchFamily="2" charset="2"/>
              </a:rPr>
              <a:t> </a:t>
            </a:r>
            <a:r>
              <a:rPr lang="fr-FR" dirty="0"/>
              <a:t>en </a:t>
            </a:r>
            <a:r>
              <a:rPr lang="fr-FR" dirty="0" err="1"/>
              <a:t>spare</a:t>
            </a:r>
            <a:endParaRPr lang="fr-FR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D404FE1-06CF-3643-8DBF-B251C6F251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130229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1362AAA-6446-924D-9B38-9DEC94A451F3}"/>
                  </a:ext>
                </a:extLst>
              </p:cNvPr>
              <p:cNvSpPr txBox="1"/>
              <p:nvPr/>
            </p:nvSpPr>
            <p:spPr>
              <a:xfrm>
                <a:off x="5644587" y="2449347"/>
                <a:ext cx="4688591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𝐻𝐶𝐷</m:t>
                        </m:r>
                      </m:sub>
                    </m:sSub>
                    <m:r>
                      <a:rPr lang="en-US" sz="22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=2.045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±0.016</m:t>
                    </m:r>
                  </m:oMath>
                </a14:m>
                <a:r>
                  <a:rPr lang="fr-FR" sz="2200" dirty="0"/>
                  <a:t> </a:t>
                </a:r>
                <a:r>
                  <a:rPr lang="fr-FR" sz="20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𝐻𝐶𝐷</m:t>
                        </m:r>
                      </m:sub>
                    </m:sSub>
                  </m:oMath>
                </a14:m>
                <a:r>
                  <a:rPr lang="fr-FR" sz="2200" dirty="0"/>
                  <a:t> = 2 </a:t>
                </a:r>
                <a:r>
                  <a:rPr lang="fr-FR" sz="2000" dirty="0"/>
                  <a:t>visé)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1362AAA-6446-924D-9B38-9DEC94A451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4587" y="2449347"/>
                <a:ext cx="4688591" cy="430887"/>
              </a:xfrm>
              <a:prstGeom prst="rect">
                <a:avLst/>
              </a:prstGeom>
              <a:blipFill>
                <a:blip r:embed="rId2"/>
                <a:stretch>
                  <a:fillRect t="-8571" r="-270" b="-2285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AECFB409-7695-9945-BB23-78ABD3D149CC}"/>
              </a:ext>
            </a:extLst>
          </p:cNvPr>
          <p:cNvSpPr txBox="1"/>
          <p:nvPr/>
        </p:nvSpPr>
        <p:spPr>
          <a:xfrm>
            <a:off x="335666" y="254643"/>
            <a:ext cx="43338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IV. Analyse des mocks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3AA7DC80-3663-8C44-9C9F-3F2FBCC0C2C5}"/>
              </a:ext>
            </a:extLst>
          </p:cNvPr>
          <p:cNvSpPr/>
          <p:nvPr/>
        </p:nvSpPr>
        <p:spPr>
          <a:xfrm>
            <a:off x="-238756" y="-167833"/>
            <a:ext cx="5227445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82BB98-AD62-9C45-853E-66AAAB7CD251}"/>
              </a:ext>
            </a:extLst>
          </p:cNvPr>
          <p:cNvSpPr txBox="1"/>
          <p:nvPr/>
        </p:nvSpPr>
        <p:spPr>
          <a:xfrm>
            <a:off x="335666" y="1556795"/>
            <a:ext cx="337464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 err="1"/>
              <a:t>Raw</a:t>
            </a:r>
            <a:r>
              <a:rPr lang="fr-FR" sz="2000" dirty="0"/>
              <a:t> mocks :</a:t>
            </a:r>
          </a:p>
          <a:p>
            <a:endParaRPr lang="fr-FR" sz="2000" dirty="0"/>
          </a:p>
          <a:p>
            <a:r>
              <a:rPr lang="fr-FR" sz="2000" dirty="0" err="1"/>
              <a:t>auto-corrélation</a:t>
            </a:r>
            <a:r>
              <a:rPr lang="fr-FR" sz="2000" dirty="0"/>
              <a:t> HCD x HCD</a:t>
            </a:r>
            <a:endParaRPr lang="fr-FR" sz="2200" dirty="0"/>
          </a:p>
          <a:p>
            <a:endParaRPr lang="fr-FR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FB03CDD-DB4F-EC46-B677-F5FACCC223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0670" y="3125165"/>
            <a:ext cx="9321725" cy="3592637"/>
          </a:xfrm>
          <a:prstGeom prst="rect">
            <a:avLst/>
          </a:prstGeom>
        </p:spPr>
      </p:pic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5FAEAC1E-425F-9C42-BD84-FF0325784E5D}"/>
              </a:ext>
            </a:extLst>
          </p:cNvPr>
          <p:cNvSpPr/>
          <p:nvPr/>
        </p:nvSpPr>
        <p:spPr>
          <a:xfrm>
            <a:off x="5509549" y="2338086"/>
            <a:ext cx="4942389" cy="671332"/>
          </a:xfrm>
          <a:prstGeom prst="roundRect">
            <a:avLst>
              <a:gd name="adj" fmla="val 30439"/>
            </a:avLst>
          </a:prstGeom>
          <a:noFill/>
          <a:ln w="317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64A905-5D3F-F54A-90D2-46ACE639A1B8}"/>
              </a:ext>
            </a:extLst>
          </p:cNvPr>
          <p:cNvSpPr txBox="1"/>
          <p:nvPr/>
        </p:nvSpPr>
        <p:spPr>
          <a:xfrm>
            <a:off x="8515350" y="971550"/>
            <a:ext cx="1066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en </a:t>
            </a:r>
            <a:r>
              <a:rPr lang="fr-FR" dirty="0" err="1"/>
              <a:t>spare</a:t>
            </a:r>
            <a:endParaRPr lang="fr-FR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67424AE-E0D3-8248-BBC2-535E890E3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108275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AECFB409-7695-9945-BB23-78ABD3D149CC}"/>
              </a:ext>
            </a:extLst>
          </p:cNvPr>
          <p:cNvSpPr txBox="1"/>
          <p:nvPr/>
        </p:nvSpPr>
        <p:spPr>
          <a:xfrm>
            <a:off x="335666" y="254643"/>
            <a:ext cx="43338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IV. Analyse des mocks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3AA7DC80-3663-8C44-9C9F-3F2FBCC0C2C5}"/>
              </a:ext>
            </a:extLst>
          </p:cNvPr>
          <p:cNvSpPr/>
          <p:nvPr/>
        </p:nvSpPr>
        <p:spPr>
          <a:xfrm>
            <a:off x="-238756" y="-167833"/>
            <a:ext cx="5227445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82BB98-AD62-9C45-853E-66AAAB7CD251}"/>
              </a:ext>
            </a:extLst>
          </p:cNvPr>
          <p:cNvSpPr txBox="1"/>
          <p:nvPr/>
        </p:nvSpPr>
        <p:spPr>
          <a:xfrm>
            <a:off x="335666" y="1556795"/>
            <a:ext cx="3252814" cy="1354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 err="1"/>
              <a:t>mock</a:t>
            </a:r>
            <a:r>
              <a:rPr lang="fr-FR" sz="2000" dirty="0"/>
              <a:t> eboss-0.0 :</a:t>
            </a:r>
          </a:p>
          <a:p>
            <a:endParaRPr lang="fr-FR" sz="2000" dirty="0"/>
          </a:p>
          <a:p>
            <a:r>
              <a:rPr lang="fr-FR" sz="2000" dirty="0" err="1"/>
              <a:t>auto-corrélation</a:t>
            </a:r>
            <a:r>
              <a:rPr lang="fr-FR" sz="2000" dirty="0"/>
              <a:t> Ly</a:t>
            </a:r>
            <a:r>
              <a:rPr lang="fr-FR" sz="2200" dirty="0"/>
              <a:t>⍺</a:t>
            </a:r>
            <a:r>
              <a:rPr lang="fr-FR" sz="2000" dirty="0"/>
              <a:t> x Ly</a:t>
            </a:r>
            <a:r>
              <a:rPr lang="fr-FR" sz="2200" dirty="0"/>
              <a:t>⍺</a:t>
            </a:r>
          </a:p>
          <a:p>
            <a:endParaRPr lang="fr-FR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3EA87D-30D3-7F49-91AC-652E735865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5311" y="1226083"/>
            <a:ext cx="7909567" cy="556245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A4F3077-4FD7-5F49-B85E-884C4D1FFCC0}"/>
                  </a:ext>
                </a:extLst>
              </p:cNvPr>
              <p:cNvSpPr txBox="1"/>
              <p:nvPr/>
            </p:nvSpPr>
            <p:spPr>
              <a:xfrm>
                <a:off x="2126066" y="4803716"/>
                <a:ext cx="1844479" cy="14773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0&lt; 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&lt;0.5</m:t>
                      </m:r>
                    </m:oMath>
                  </m:oMathPara>
                </a14:m>
                <a:endParaRPr lang="en-US" b="0" dirty="0">
                  <a:solidFill>
                    <a:srgbClr val="0070C0"/>
                  </a:solidFill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.5</m:t>
                      </m:r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&lt; </m:t>
                      </m:r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&lt;0.8</m:t>
                      </m:r>
                    </m:oMath>
                  </m:oMathPara>
                </a14:m>
                <a:endParaRPr lang="en-US" dirty="0">
                  <a:solidFill>
                    <a:schemeClr val="accent2"/>
                  </a:solidFill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.8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&lt; 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&lt;0.95</m:t>
                      </m:r>
                    </m:oMath>
                  </m:oMathPara>
                </a14:m>
                <a:endParaRPr lang="en-US" dirty="0">
                  <a:solidFill>
                    <a:schemeClr val="accent3"/>
                  </a:solidFill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.95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&lt; 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&lt;1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  <a:ea typeface="Cambria Math" panose="02040503050406030204" pitchFamily="18" charset="0"/>
                </a:endParaRPr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A4F3077-4FD7-5F49-B85E-884C4D1FFC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6066" y="4803716"/>
                <a:ext cx="1844479" cy="147732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71FE3FE-CF55-634E-8C73-595ABEBCB6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939668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AECFB409-7695-9945-BB23-78ABD3D149CC}"/>
              </a:ext>
            </a:extLst>
          </p:cNvPr>
          <p:cNvSpPr txBox="1"/>
          <p:nvPr/>
        </p:nvSpPr>
        <p:spPr>
          <a:xfrm>
            <a:off x="335666" y="254643"/>
            <a:ext cx="43338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IV. Analyse des mocks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3AA7DC80-3663-8C44-9C9F-3F2FBCC0C2C5}"/>
              </a:ext>
            </a:extLst>
          </p:cNvPr>
          <p:cNvSpPr/>
          <p:nvPr/>
        </p:nvSpPr>
        <p:spPr>
          <a:xfrm>
            <a:off x="-238756" y="-167833"/>
            <a:ext cx="5227445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82BB98-AD62-9C45-853E-66AAAB7CD251}"/>
              </a:ext>
            </a:extLst>
          </p:cNvPr>
          <p:cNvSpPr txBox="1"/>
          <p:nvPr/>
        </p:nvSpPr>
        <p:spPr>
          <a:xfrm>
            <a:off x="335666" y="1556795"/>
            <a:ext cx="3572966" cy="1354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 err="1"/>
              <a:t>mock</a:t>
            </a:r>
            <a:r>
              <a:rPr lang="fr-FR" sz="2000" dirty="0"/>
              <a:t> eboss-0.0 :</a:t>
            </a:r>
          </a:p>
          <a:p>
            <a:endParaRPr lang="fr-FR" sz="2000" dirty="0"/>
          </a:p>
          <a:p>
            <a:r>
              <a:rPr lang="fr-FR" sz="2000" dirty="0"/>
              <a:t>corrélation croisée Ly</a:t>
            </a:r>
            <a:r>
              <a:rPr lang="fr-FR" sz="2200" dirty="0"/>
              <a:t>⍺</a:t>
            </a:r>
            <a:r>
              <a:rPr lang="fr-FR" sz="2000" dirty="0"/>
              <a:t> x QSO</a:t>
            </a:r>
            <a:endParaRPr lang="fr-FR" sz="2200" dirty="0"/>
          </a:p>
          <a:p>
            <a:endParaRPr lang="fr-FR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A4F3077-4FD7-5F49-B85E-884C4D1FFCC0}"/>
                  </a:ext>
                </a:extLst>
              </p:cNvPr>
              <p:cNvSpPr txBox="1"/>
              <p:nvPr/>
            </p:nvSpPr>
            <p:spPr>
              <a:xfrm>
                <a:off x="2126066" y="4803716"/>
                <a:ext cx="1844479" cy="14773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0&lt; 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&lt;0.5</m:t>
                      </m:r>
                    </m:oMath>
                  </m:oMathPara>
                </a14:m>
                <a:endParaRPr lang="en-US" b="0" dirty="0">
                  <a:solidFill>
                    <a:srgbClr val="0070C0"/>
                  </a:solidFill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.5</m:t>
                      </m:r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&lt; </m:t>
                      </m:r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&lt;0.8</m:t>
                      </m:r>
                    </m:oMath>
                  </m:oMathPara>
                </a14:m>
                <a:endParaRPr lang="en-US" dirty="0">
                  <a:solidFill>
                    <a:schemeClr val="accent2"/>
                  </a:solidFill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.8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&lt; 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&lt;0.95</m:t>
                      </m:r>
                    </m:oMath>
                  </m:oMathPara>
                </a14:m>
                <a:endParaRPr lang="en-US" dirty="0">
                  <a:solidFill>
                    <a:schemeClr val="accent3"/>
                  </a:solidFill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.95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&lt; 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&lt;1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  <a:ea typeface="Cambria Math" panose="02040503050406030204" pitchFamily="18" charset="0"/>
                </a:endParaRPr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A4F3077-4FD7-5F49-B85E-884C4D1FFC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6066" y="4803716"/>
                <a:ext cx="1844479" cy="147732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45D4CD54-7045-3E4F-8511-8C9BB05637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7370" y="1226083"/>
            <a:ext cx="7807508" cy="5562458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8A2754C-4E00-584D-97BD-883A9C32E1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027998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70CB6A8-03C9-4940-A71C-18B038A326E2}"/>
              </a:ext>
            </a:extLst>
          </p:cNvPr>
          <p:cNvSpPr txBox="1"/>
          <p:nvPr/>
        </p:nvSpPr>
        <p:spPr>
          <a:xfrm>
            <a:off x="335666" y="254643"/>
            <a:ext cx="54096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V. Etude des systématiques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722A5CC-808F-754F-A6A5-39EC23B5648D}"/>
              </a:ext>
            </a:extLst>
          </p:cNvPr>
          <p:cNvSpPr/>
          <p:nvPr/>
        </p:nvSpPr>
        <p:spPr>
          <a:xfrm>
            <a:off x="-238755" y="-167833"/>
            <a:ext cx="6334756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BFCBAA-E738-FF46-9309-4051DDC1F524}"/>
              </a:ext>
            </a:extLst>
          </p:cNvPr>
          <p:cNvSpPr txBox="1"/>
          <p:nvPr/>
        </p:nvSpPr>
        <p:spPr>
          <a:xfrm>
            <a:off x="335666" y="1556795"/>
            <a:ext cx="51491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Différence </a:t>
            </a:r>
            <a:r>
              <a:rPr lang="fr-FR" sz="2000" dirty="0" err="1"/>
              <a:t>raw</a:t>
            </a:r>
            <a:r>
              <a:rPr lang="fr-FR" sz="2000" dirty="0"/>
              <a:t> mocks / mocks eboss-0.0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62F25EA-1593-7640-BB9E-04E3BFD851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451" y="2379381"/>
            <a:ext cx="9447132" cy="32360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43D91A3-AA12-B240-9143-5133DDC2CE55}"/>
                  </a:ext>
                </a:extLst>
              </p:cNvPr>
              <p:cNvSpPr txBox="1"/>
              <p:nvPr/>
            </p:nvSpPr>
            <p:spPr>
              <a:xfrm>
                <a:off x="8391645" y="2010049"/>
                <a:ext cx="22120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/>
                  <a:t>corrigé par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sup>
                    </m:sSup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43D91A3-AA12-B240-9143-5133DDC2CE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1645" y="2010049"/>
                <a:ext cx="2212080" cy="369332"/>
              </a:xfrm>
              <a:prstGeom prst="rect">
                <a:avLst/>
              </a:prstGeom>
              <a:blipFill>
                <a:blip r:embed="rId3"/>
                <a:stretch>
                  <a:fillRect l="-2286" t="-3333" b="-20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0333D57D-9927-7840-9C58-A465DFB605BC}"/>
              </a:ext>
            </a:extLst>
          </p:cNvPr>
          <p:cNvSpPr txBox="1"/>
          <p:nvPr/>
        </p:nvSpPr>
        <p:spPr>
          <a:xfrm>
            <a:off x="3368233" y="5984747"/>
            <a:ext cx="30251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>
                <a:sym typeface="Wingdings" pitchFamily="2" charset="2"/>
              </a:rPr>
              <a:t> Matrice de distorsions</a:t>
            </a:r>
            <a:endParaRPr lang="fr-FR" sz="20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3F74B1A-A6BA-DC45-8160-41D0C4A533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547502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70CB6A8-03C9-4940-A71C-18B038A326E2}"/>
              </a:ext>
            </a:extLst>
          </p:cNvPr>
          <p:cNvSpPr txBox="1"/>
          <p:nvPr/>
        </p:nvSpPr>
        <p:spPr>
          <a:xfrm>
            <a:off x="335666" y="254643"/>
            <a:ext cx="54096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V. Etude des systématiques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722A5CC-808F-754F-A6A5-39EC23B5648D}"/>
              </a:ext>
            </a:extLst>
          </p:cNvPr>
          <p:cNvSpPr/>
          <p:nvPr/>
        </p:nvSpPr>
        <p:spPr>
          <a:xfrm>
            <a:off x="-238755" y="-167833"/>
            <a:ext cx="6334756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BFCBAA-E738-FF46-9309-4051DDC1F524}"/>
              </a:ext>
            </a:extLst>
          </p:cNvPr>
          <p:cNvSpPr txBox="1"/>
          <p:nvPr/>
        </p:nvSpPr>
        <p:spPr>
          <a:xfrm>
            <a:off x="335666" y="1556795"/>
            <a:ext cx="51491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Différence </a:t>
            </a:r>
            <a:r>
              <a:rPr lang="fr-FR" sz="2000" dirty="0" err="1"/>
              <a:t>raw</a:t>
            </a:r>
            <a:r>
              <a:rPr lang="fr-FR" sz="2000" dirty="0"/>
              <a:t> mocks / mocks eboss-0.0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4663D10-5458-0843-B388-47DF139BF5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3676" y="1852290"/>
            <a:ext cx="6334756" cy="475106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FA55E14-80EC-724E-955F-6B418CBDC022}"/>
              </a:ext>
            </a:extLst>
          </p:cNvPr>
          <p:cNvSpPr txBox="1"/>
          <p:nvPr/>
        </p:nvSpPr>
        <p:spPr>
          <a:xfrm>
            <a:off x="8230789" y="3429000"/>
            <a:ext cx="36150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ym typeface="Wingdings" pitchFamily="2" charset="2"/>
              </a:rPr>
              <a:t> Facteur multiplicatif qui dépend de z</a:t>
            </a:r>
            <a:endParaRPr lang="fr-FR" sz="2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B1F9DD3-2040-9042-9CC7-6462A2F41607}"/>
              </a:ext>
            </a:extLst>
          </p:cNvPr>
          <p:cNvSpPr txBox="1"/>
          <p:nvPr/>
        </p:nvSpPr>
        <p:spPr>
          <a:xfrm>
            <a:off x="6096000" y="2127617"/>
            <a:ext cx="9060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/>
              <a:t>from</a:t>
            </a:r>
            <a:r>
              <a:rPr lang="fr-FR" sz="1400" dirty="0"/>
              <a:t> Jim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5D153C2-973E-B24A-A52F-71713850427A}"/>
              </a:ext>
            </a:extLst>
          </p:cNvPr>
          <p:cNvSpPr/>
          <p:nvPr/>
        </p:nvSpPr>
        <p:spPr>
          <a:xfrm>
            <a:off x="2030356" y="2991344"/>
            <a:ext cx="372139" cy="27006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BD67352-F012-FE40-AD45-E63C26508064}"/>
                  </a:ext>
                </a:extLst>
              </p:cNvPr>
              <p:cNvSpPr txBox="1"/>
              <p:nvPr/>
            </p:nvSpPr>
            <p:spPr>
              <a:xfrm>
                <a:off x="248912" y="3726133"/>
                <a:ext cx="23308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DM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𝜉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raw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−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𝜉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0.0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BD67352-F012-FE40-AD45-E63C265080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912" y="3726133"/>
                <a:ext cx="2330831" cy="369332"/>
              </a:xfrm>
              <a:prstGeom prst="rect">
                <a:avLst/>
              </a:prstGeom>
              <a:blipFill>
                <a:blip r:embed="rId3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tangle 20">
            <a:extLst>
              <a:ext uri="{FF2B5EF4-FFF2-40B4-BE49-F238E27FC236}">
                <a16:creationId xmlns:a16="http://schemas.microsoft.com/office/drawing/2014/main" id="{E2695C1E-8C6B-C948-9E9C-7FFB04C806A9}"/>
              </a:ext>
            </a:extLst>
          </p:cNvPr>
          <p:cNvSpPr/>
          <p:nvPr/>
        </p:nvSpPr>
        <p:spPr>
          <a:xfrm rot="5400000">
            <a:off x="4921102" y="5163761"/>
            <a:ext cx="372139" cy="27006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7C0B13D-FF16-064F-A96F-7B5D4C112CF9}"/>
                  </a:ext>
                </a:extLst>
              </p:cNvPr>
              <p:cNvSpPr txBox="1"/>
              <p:nvPr/>
            </p:nvSpPr>
            <p:spPr>
              <a:xfrm>
                <a:off x="4812998" y="6330834"/>
                <a:ext cx="10161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𝜉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0.0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7C0B13D-FF16-064F-A96F-7B5D4C112C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2998" y="6330834"/>
                <a:ext cx="1016112" cy="369332"/>
              </a:xfrm>
              <a:prstGeom prst="rect">
                <a:avLst/>
              </a:prstGeom>
              <a:blipFill>
                <a:blip r:embed="rId4"/>
                <a:stretch>
                  <a:fillRect b="-967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2A6F87F6-09BF-294D-9A67-0A81D54E17F6}"/>
              </a:ext>
            </a:extLst>
          </p:cNvPr>
          <p:cNvSpPr txBox="1"/>
          <p:nvPr/>
        </p:nvSpPr>
        <p:spPr>
          <a:xfrm>
            <a:off x="4503458" y="2582347"/>
            <a:ext cx="619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all z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DB255D4-19BF-DC4D-985E-57E94725171B}"/>
              </a:ext>
            </a:extLst>
          </p:cNvPr>
          <p:cNvSpPr txBox="1"/>
          <p:nvPr/>
        </p:nvSpPr>
        <p:spPr>
          <a:xfrm>
            <a:off x="5403342" y="5152932"/>
            <a:ext cx="1385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0049C0"/>
                </a:solidFill>
              </a:rPr>
              <a:t>0 &lt; z &lt; 2.35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ADB68C8-270A-AD49-9CC5-BE999305BCF3}"/>
              </a:ext>
            </a:extLst>
          </p:cNvPr>
          <p:cNvSpPr txBox="1"/>
          <p:nvPr/>
        </p:nvSpPr>
        <p:spPr>
          <a:xfrm>
            <a:off x="3188736" y="3934258"/>
            <a:ext cx="1782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2.65 &lt; z  &lt; 3.05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F0F7BBA-7CD8-0C45-BDF4-89BD0F1C60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583172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70CB6A8-03C9-4940-A71C-18B038A326E2}"/>
              </a:ext>
            </a:extLst>
          </p:cNvPr>
          <p:cNvSpPr txBox="1"/>
          <p:nvPr/>
        </p:nvSpPr>
        <p:spPr>
          <a:xfrm>
            <a:off x="335666" y="254643"/>
            <a:ext cx="32512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VI. Perspectives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722A5CC-808F-754F-A6A5-39EC23B5648D}"/>
              </a:ext>
            </a:extLst>
          </p:cNvPr>
          <p:cNvSpPr/>
          <p:nvPr/>
        </p:nvSpPr>
        <p:spPr>
          <a:xfrm>
            <a:off x="-238755" y="-167833"/>
            <a:ext cx="4034578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E9F1226-E9E6-8741-B3AD-9AE462A44930}"/>
                  </a:ext>
                </a:extLst>
              </p:cNvPr>
              <p:cNvSpPr txBox="1"/>
              <p:nvPr/>
            </p:nvSpPr>
            <p:spPr>
              <a:xfrm>
                <a:off x="1041991" y="1552353"/>
                <a:ext cx="9675628" cy="35060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fr-FR" sz="2000" dirty="0"/>
              </a:p>
              <a:p>
                <a:endParaRPr lang="fr-FR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000" dirty="0"/>
                  <a:t>Résoudre les problèmes de la matrice de distorsion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000" dirty="0"/>
                  <a:t>Mieux comprendre la modélisation des HCD (produire des </a:t>
                </a:r>
                <a:r>
                  <a:rPr lang="fr-FR" sz="2000" dirty="0" err="1"/>
                  <a:t>raw</a:t>
                </a:r>
                <a:r>
                  <a:rPr lang="fr-FR" sz="2000" dirty="0"/>
                  <a:t> mocks avec HCD)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000" dirty="0"/>
                  <a:t>Effectuer un nouvel ajustement des mocks avec 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eff</m:t>
                        </m:r>
                        <m: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  </m:t>
                        </m:r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Lya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/>
                  <a:t> 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Lya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/>
                  <a:t> mesurés dans les données DR16 ou DESI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000" dirty="0"/>
                  <a:t>Introduire les métaux directement dans les mocks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0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E9F1226-E9E6-8741-B3AD-9AE462A449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1991" y="1552353"/>
                <a:ext cx="9675628" cy="3506088"/>
              </a:xfrm>
              <a:prstGeom prst="rect">
                <a:avLst/>
              </a:prstGeom>
              <a:blipFill>
                <a:blip r:embed="rId2"/>
                <a:stretch>
                  <a:fillRect l="-39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A9EA22-0D3F-9E40-B034-81BA72869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65186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Picture 6" descr="Media Tweets by eBOSS (@eBOSSurvey) | Twitter">
            <a:extLst>
              <a:ext uri="{FF2B5EF4-FFF2-40B4-BE49-F238E27FC236}">
                <a16:creationId xmlns:a16="http://schemas.microsoft.com/office/drawing/2014/main" id="{81E89783-4389-964C-95F1-6480A70356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3700" y="0"/>
            <a:ext cx="1892300" cy="189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9E4D8AEC-EC45-2E4B-84F3-E664A58528C8}"/>
                  </a:ext>
                </a:extLst>
              </p:cNvPr>
              <p:cNvSpPr txBox="1"/>
              <p:nvPr/>
            </p:nvSpPr>
            <p:spPr>
              <a:xfrm>
                <a:off x="567294" y="1428452"/>
                <a:ext cx="5220320" cy="2346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200" dirty="0"/>
                  <a:t>Le relevé </a:t>
                </a:r>
                <a:r>
                  <a:rPr lang="fr-FR" sz="2200" dirty="0" err="1"/>
                  <a:t>eBOSS</a:t>
                </a:r>
                <a:r>
                  <a:rPr lang="fr-FR" sz="2200" dirty="0"/>
                  <a:t> de SDSS-IV</a:t>
                </a:r>
              </a:p>
              <a:p>
                <a:endParaRPr lang="fr-FR" sz="2000" dirty="0"/>
              </a:p>
              <a:p>
                <a:r>
                  <a:rPr lang="fr-FR" sz="2000" dirty="0"/>
                  <a:t>10 ans d’observation Ly</a:t>
                </a:r>
                <a:r>
                  <a:rPr lang="fr-FR" sz="2200" dirty="0"/>
                  <a:t>⍺ </a:t>
                </a:r>
                <a:r>
                  <a:rPr lang="fr-FR" sz="2000" dirty="0"/>
                  <a:t>(2009-2014 : BOSS + 2014 – 2019 : </a:t>
                </a:r>
                <a:r>
                  <a:rPr lang="fr-FR" sz="2000" dirty="0" err="1"/>
                  <a:t>eBOSS</a:t>
                </a:r>
                <a:r>
                  <a:rPr lang="fr-FR" sz="2000" dirty="0"/>
                  <a:t>)</a:t>
                </a:r>
              </a:p>
              <a:p>
                <a:pPr marL="342900" indent="-342900">
                  <a:buFont typeface="Wingdings" pitchFamily="2" charset="2"/>
                  <a:buChar char="à"/>
                </a:pPr>
                <a:r>
                  <a:rPr lang="fr-FR" sz="2000" dirty="0">
                    <a:sym typeface="Wingdings" pitchFamily="2" charset="2"/>
                  </a:rPr>
                  <a:t>plus de 210 000 quasars </a:t>
                </a:r>
                <a:r>
                  <a:rPr lang="fr-FR" sz="2000" dirty="0"/>
                  <a:t>Ly</a:t>
                </a:r>
                <a:r>
                  <a:rPr lang="fr-FR" sz="2200" dirty="0"/>
                  <a:t>⍺</a:t>
                </a:r>
                <a:r>
                  <a:rPr lang="fr-FR" sz="2000" dirty="0">
                    <a:sym typeface="Wingdings" pitchFamily="2" charset="2"/>
                  </a:rPr>
                  <a:t> à z &gt; 2.1</a:t>
                </a:r>
              </a:p>
              <a:p>
                <a:r>
                  <a:rPr lang="fr-FR" sz="2000" dirty="0">
                    <a:sym typeface="Wingdings" pitchFamily="2" charset="2"/>
                  </a:rPr>
                  <a:t>sur ~ 10 000 deg</a:t>
                </a:r>
                <a:r>
                  <a:rPr lang="fr-FR" sz="2000" baseline="30000" dirty="0">
                    <a:sym typeface="Wingdings" pitchFamily="2" charset="2"/>
                  </a:rPr>
                  <a:t>2</a:t>
                </a:r>
                <a:r>
                  <a:rPr lang="fr-FR" sz="2000" dirty="0">
                    <a:sym typeface="Wingdings" pitchFamily="2" charset="2"/>
                  </a:rPr>
                  <a:t> (~21/deg</a:t>
                </a:r>
                <a:r>
                  <a:rPr lang="fr-FR" sz="2000" baseline="30000" dirty="0">
                    <a:sym typeface="Wingdings" pitchFamily="2" charset="2"/>
                  </a:rPr>
                  <a:t>2</a:t>
                </a:r>
                <a:r>
                  <a:rPr lang="fr-FR" sz="2000" dirty="0">
                    <a:sym typeface="Wingdings" pitchFamily="2" charset="2"/>
                  </a:rPr>
                  <a:t>)</a:t>
                </a:r>
                <a:endParaRPr lang="fr-FR" sz="2000" baseline="30000" dirty="0">
                  <a:sym typeface="Wingdings" pitchFamily="2" charset="2"/>
                </a:endParaRPr>
              </a:p>
              <a:p>
                <a:r>
                  <a:rPr lang="fr-FR" sz="2000" dirty="0">
                    <a:sym typeface="Wingdings" pitchFamily="2" charset="2"/>
                  </a:rPr>
                  <a:t> mesure de 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𝛼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∥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,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𝛼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⊥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)</m:t>
                    </m:r>
                  </m:oMath>
                </a14:m>
                <a:r>
                  <a:rPr lang="fr-FR" sz="2000" dirty="0"/>
                  <a:t> à 3% et 5%</a:t>
                </a:r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9E4D8AEC-EC45-2E4B-84F3-E664A58528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294" y="1428452"/>
                <a:ext cx="5220320" cy="2346220"/>
              </a:xfrm>
              <a:prstGeom prst="rect">
                <a:avLst/>
              </a:prstGeom>
              <a:blipFill>
                <a:blip r:embed="rId3"/>
                <a:stretch>
                  <a:fillRect l="-1214" t="-1075" r="-1456" b="-322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54C2028A-F301-D444-B8E0-8F88667C31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3992" y="209269"/>
            <a:ext cx="5400872" cy="336606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0D94A7-D83C-5745-86A2-EE56D9186A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294" y="3736777"/>
            <a:ext cx="8809978" cy="272097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ADB24F1-0870-9F4F-8DA5-17E062E2FD52}"/>
              </a:ext>
            </a:extLst>
          </p:cNvPr>
          <p:cNvSpPr txBox="1"/>
          <p:nvPr/>
        </p:nvSpPr>
        <p:spPr>
          <a:xfrm>
            <a:off x="1616626" y="6464857"/>
            <a:ext cx="19127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/>
              <a:t>Ahumada</a:t>
            </a:r>
            <a:r>
              <a:rPr lang="fr-FR" sz="1400" dirty="0"/>
              <a:t> et al (2019)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A8D0236F-F854-0C4C-88CD-80F9B5E31594}"/>
              </a:ext>
            </a:extLst>
          </p:cNvPr>
          <p:cNvSpPr txBox="1"/>
          <p:nvPr/>
        </p:nvSpPr>
        <p:spPr>
          <a:xfrm>
            <a:off x="335666" y="254643"/>
            <a:ext cx="29498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I. Introduction</a:t>
            </a:r>
          </a:p>
        </p:txBody>
      </p:sp>
      <p:sp>
        <p:nvSpPr>
          <p:cNvPr id="106" name="Rounded Rectangle 105">
            <a:extLst>
              <a:ext uri="{FF2B5EF4-FFF2-40B4-BE49-F238E27FC236}">
                <a16:creationId xmlns:a16="http://schemas.microsoft.com/office/drawing/2014/main" id="{22AF7476-0CDD-3847-9B41-AADBCD15EB45}"/>
              </a:ext>
            </a:extLst>
          </p:cNvPr>
          <p:cNvSpPr/>
          <p:nvPr/>
        </p:nvSpPr>
        <p:spPr>
          <a:xfrm>
            <a:off x="-238755" y="-167833"/>
            <a:ext cx="3815331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CCF1E09-74C6-1746-B453-C8D6BD86C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551176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BC6A57EA-CC46-8840-B95C-D180DFE3934F}"/>
              </a:ext>
            </a:extLst>
          </p:cNvPr>
          <p:cNvSpPr txBox="1"/>
          <p:nvPr/>
        </p:nvSpPr>
        <p:spPr>
          <a:xfrm>
            <a:off x="1354238" y="17246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3583E9B-3759-D442-AD27-E15B91A9AE0B}"/>
                  </a:ext>
                </a:extLst>
              </p:cNvPr>
              <p:cNvSpPr txBox="1"/>
              <p:nvPr/>
            </p:nvSpPr>
            <p:spPr>
              <a:xfrm>
                <a:off x="567295" y="1428452"/>
                <a:ext cx="9312165" cy="20382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Mesurer l’échelle BAO : </a:t>
                </a:r>
              </a:p>
              <a:p>
                <a:r>
                  <a:rPr lang="fr-FR" sz="2000" dirty="0"/>
                  <a:t>Distribution de masse via des traceurs (galaxies) </a:t>
                </a:r>
                <a:r>
                  <a:rPr lang="fr-FR" sz="2000" dirty="0">
                    <a:sym typeface="Wingdings" pitchFamily="2" charset="2"/>
                  </a:rPr>
                  <a:t> 2 </a:t>
                </a:r>
                <a:r>
                  <a:rPr lang="fr-FR" sz="2000" dirty="0">
                    <a:solidFill>
                      <a:schemeClr val="accent2">
                        <a:lumMod val="75000"/>
                      </a:schemeClr>
                    </a:solidFill>
                    <a:sym typeface="Wingdings" pitchFamily="2" charset="2"/>
                  </a:rPr>
                  <a:t>rapports de distance </a:t>
                </a:r>
                <a:r>
                  <a:rPr lang="fr-FR" sz="2000" dirty="0">
                    <a:sym typeface="Wingdings" pitchFamily="2" charset="2"/>
                  </a:rPr>
                  <a:t>:</a:t>
                </a:r>
              </a:p>
              <a:p>
                <a:r>
                  <a:rPr lang="fr-FR" sz="2000" dirty="0"/>
                  <a:t>		-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𝐵𝐴𝑂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type m:val="lin"/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𝑀</m:t>
                            </m:r>
                          </m:sub>
                        </m:sSub>
                      </m:den>
                    </m:f>
                  </m:oMath>
                </a14:m>
                <a:r>
                  <a:rPr lang="fr-FR" sz="2000" dirty="0"/>
                  <a:t> (transverse)</a:t>
                </a:r>
              </a:p>
              <a:p>
                <a:r>
                  <a:rPr lang="fr-FR" sz="2000" dirty="0"/>
                  <a:t>		-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𝐵𝐴𝑂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type m:val="lin"/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𝐻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sz="2000" dirty="0"/>
                  <a:t> (radiale)</a:t>
                </a:r>
              </a:p>
              <a:p>
                <a:endParaRPr lang="fr-FR" sz="2000" dirty="0"/>
              </a:p>
              <a:p>
                <a:r>
                  <a:rPr lang="fr-FR" sz="2000" dirty="0"/>
                  <a:t>Analyse BAO : suppose une cosmologie « fiducielle »</a:t>
                </a:r>
                <a:r>
                  <a:rPr lang="fr-FR" sz="2000" dirty="0">
                    <a:sym typeface="Wingdings" pitchFamily="2" charset="2"/>
                  </a:rPr>
                  <a:t>  </a:t>
                </a:r>
                <a:r>
                  <a:rPr lang="fr-FR" sz="2000" dirty="0">
                    <a:solidFill>
                      <a:schemeClr val="accent4"/>
                    </a:solidFill>
                    <a:sym typeface="Wingdings" pitchFamily="2" charset="2"/>
                  </a:rPr>
                  <a:t>mesure des déviations </a:t>
                </a:r>
                <a:r>
                  <a:rPr lang="fr-FR" sz="2000" dirty="0">
                    <a:sym typeface="Wingdings" pitchFamily="2" charset="2"/>
                  </a:rPr>
                  <a:t>:</a:t>
                </a:r>
                <a:endParaRPr lang="fr-FR" sz="20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3583E9B-3759-D442-AD27-E15B91A9AE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295" y="1428452"/>
                <a:ext cx="9312165" cy="2038250"/>
              </a:xfrm>
              <a:prstGeom prst="rect">
                <a:avLst/>
              </a:prstGeom>
              <a:blipFill>
                <a:blip r:embed="rId2"/>
                <a:stretch>
                  <a:fillRect l="-954" t="-1852" b="-308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83B0E07B-D4BB-7B46-8E4D-529114F2A738}"/>
              </a:ext>
            </a:extLst>
          </p:cNvPr>
          <p:cNvGrpSpPr/>
          <p:nvPr/>
        </p:nvGrpSpPr>
        <p:grpSpPr>
          <a:xfrm>
            <a:off x="7426014" y="3429000"/>
            <a:ext cx="4657955" cy="1073627"/>
            <a:chOff x="7449163" y="3556646"/>
            <a:chExt cx="4657955" cy="107362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E7DDEB54-3A47-7748-BC66-3DF7A06B5E51}"/>
                    </a:ext>
                  </a:extLst>
                </p:cNvPr>
                <p:cNvSpPr txBox="1"/>
                <p:nvPr/>
              </p:nvSpPr>
              <p:spPr>
                <a:xfrm>
                  <a:off x="7449163" y="3556646"/>
                  <a:ext cx="4566315" cy="107362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sz="2200" dirty="0">
                      <a:sym typeface="Wingdings" pitchFamily="2" charset="2"/>
                    </a:rPr>
                    <a:t>		-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itchFamily="2" charset="2"/>
                            </a:rPr>
                          </m:ctrlPr>
                        </m:sSubPr>
                        <m:e>
                          <m:r>
                            <a:rPr lang="fr-FR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itchFamily="2" charset="2"/>
                            </a:rPr>
                            <m:t>𝛼</m:t>
                          </m:r>
                        </m:e>
                        <m:sub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itchFamily="2" charset="2"/>
                            </a:rPr>
                            <m:t>∥</m:t>
                          </m:r>
                        </m:sub>
                      </m:sSub>
                      <m:r>
                        <a:rPr lang="en-US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itchFamily="2" charset="2"/>
                        </a:rPr>
                        <m:t>= </m:t>
                      </m:r>
                      <m:f>
                        <m:fPr>
                          <m:type m:val="skw"/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itchFamily="2" charset="2"/>
                            </a:rPr>
                          </m:ctrlPr>
                        </m:fPr>
                        <m:num>
                          <m:f>
                            <m:fPr>
                              <m:type m:val="lin"/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itchFamily="2" charset="2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itchFamily="2" charset="2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itchFamily="2" charset="2"/>
                                    </a:rPr>
                                    <m:t>𝐻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itchFamily="2" charset="2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itchFamily="2" charset="2"/>
                                    </a:rPr>
                                    <m:t>𝑑</m:t>
                                  </m:r>
                                </m:sub>
                              </m:sSub>
                            </m:den>
                          </m:f>
                        </m:num>
                        <m:den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itchFamily="2" charset="2"/>
                                </a:rPr>
                              </m:ctrlPr>
                            </m:sSubPr>
                            <m:e>
                              <m:d>
                                <m:d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itchFamily="2" charset="2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type m:val="lin"/>
                                      <m:ctrlPr>
                                        <a:rPr lang="en-US" sz="2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sym typeface="Wingdings" pitchFamily="2" charset="2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sz="2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  <m:t>𝐷</m:t>
                                          </m:r>
                                        </m:e>
                                        <m:sub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  <m:t>𝐻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sz="2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  <m:t>𝑑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itchFamily="2" charset="2"/>
                                </a:rPr>
                                <m:t>𝑓𝑖𝑑𝑢𝑐𝑖𝑒𝑙𝑙𝑒</m:t>
                              </m:r>
                            </m:sub>
                          </m:sSub>
                        </m:den>
                      </m:f>
                    </m:oMath>
                  </a14:m>
                  <a:endParaRPr lang="fr-FR" sz="2200" dirty="0">
                    <a:sym typeface="Wingdings" pitchFamily="2" charset="2"/>
                  </a:endParaRPr>
                </a:p>
                <a:p>
                  <a:r>
                    <a:rPr lang="fr-FR" sz="2200" dirty="0"/>
                    <a:t>		-</a:t>
                  </a:r>
                  <a:r>
                    <a:rPr lang="en-US" sz="2200" dirty="0">
                      <a:ea typeface="Cambria Math" panose="02040503050406030204" pitchFamily="18" charset="0"/>
                      <a:sym typeface="Wingdings" pitchFamily="2" charset="2"/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itchFamily="2" charset="2"/>
                            </a:rPr>
                          </m:ctrlPr>
                        </m:sSubPr>
                        <m:e>
                          <m:r>
                            <a:rPr lang="fr-FR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itchFamily="2" charset="2"/>
                            </a:rPr>
                            <m:t>𝛼</m:t>
                          </m:r>
                        </m:e>
                        <m:sub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itchFamily="2" charset="2"/>
                            </a:rPr>
                            <m:t>⊥</m:t>
                          </m:r>
                        </m:sub>
                      </m:sSub>
                      <m:r>
                        <a:rPr lang="en-US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itchFamily="2" charset="2"/>
                        </a:rPr>
                        <m:t>= </m:t>
                      </m:r>
                      <m:f>
                        <m:fPr>
                          <m:type m:val="skw"/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itchFamily="2" charset="2"/>
                            </a:rPr>
                          </m:ctrlPr>
                        </m:fPr>
                        <m:num>
                          <m:f>
                            <m:fPr>
                              <m:type m:val="lin"/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itchFamily="2" charset="2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itchFamily="2" charset="2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itchFamily="2" charset="2"/>
                                    </a:rPr>
                                    <m:t>𝑀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itchFamily="2" charset="2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itchFamily="2" charset="2"/>
                                    </a:rPr>
                                    <m:t>𝑑</m:t>
                                  </m:r>
                                </m:sub>
                              </m:sSub>
                            </m:den>
                          </m:f>
                        </m:num>
                        <m:den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itchFamily="2" charset="2"/>
                                </a:rPr>
                              </m:ctrlPr>
                            </m:sSubPr>
                            <m:e>
                              <m:d>
                                <m:d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itchFamily="2" charset="2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type m:val="lin"/>
                                      <m:ctrlPr>
                                        <a:rPr lang="en-US" sz="2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sym typeface="Wingdings" pitchFamily="2" charset="2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sz="2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  <m:t>𝐷</m:t>
                                          </m:r>
                                        </m:e>
                                        <m:sub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  <m:t>𝑀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sz="2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  <m:t>𝑑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itchFamily="2" charset="2"/>
                                </a:rPr>
                                <m:t>𝑓𝑖𝑑𝑢𝑐𝑖𝑒𝑙𝑙𝑒</m:t>
                              </m:r>
                            </m:sub>
                          </m:sSub>
                        </m:den>
                      </m:f>
                    </m:oMath>
                  </a14:m>
                  <a:endParaRPr lang="fr-FR" sz="2200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E7DDEB54-3A47-7748-BC66-3DF7A06B5E5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49163" y="3556646"/>
                  <a:ext cx="4566315" cy="1073627"/>
                </a:xfrm>
                <a:prstGeom prst="rect">
                  <a:avLst/>
                </a:prstGeom>
                <a:blipFill>
                  <a:blip r:embed="rId3"/>
                  <a:stretch>
                    <a:fillRect t="-58140" b="-89535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0AA78FB5-5123-494E-AE28-AF358EBEC9E6}"/>
                </a:ext>
              </a:extLst>
            </p:cNvPr>
            <p:cNvSpPr/>
            <p:nvPr/>
          </p:nvSpPr>
          <p:spPr>
            <a:xfrm>
              <a:off x="8264323" y="3556646"/>
              <a:ext cx="3842795" cy="1073627"/>
            </a:xfrm>
            <a:prstGeom prst="roundRect">
              <a:avLst>
                <a:gd name="adj" fmla="val 34995"/>
              </a:avLst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9C8FDD6-A7C9-3941-ABCC-BC15DE379D2F}"/>
              </a:ext>
            </a:extLst>
          </p:cNvPr>
          <p:cNvGrpSpPr/>
          <p:nvPr/>
        </p:nvGrpSpPr>
        <p:grpSpPr>
          <a:xfrm>
            <a:off x="467119" y="3637669"/>
            <a:ext cx="7554137" cy="3107057"/>
            <a:chOff x="0" y="1562253"/>
            <a:chExt cx="12192000" cy="4254784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04C478D-56DD-2549-BF82-1D9D528911D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1562253"/>
              <a:ext cx="12192000" cy="3733494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C834CAA0-16FC-1748-BF1F-194F0CA161D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5217230"/>
              <a:ext cx="12192000" cy="599807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901F630A-94A0-044E-9EC4-2438EDA70DAF}"/>
              </a:ext>
            </a:extLst>
          </p:cNvPr>
          <p:cNvSpPr txBox="1"/>
          <p:nvPr/>
        </p:nvSpPr>
        <p:spPr>
          <a:xfrm>
            <a:off x="8021256" y="5998211"/>
            <a:ext cx="23759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/>
              <a:t>eBOSS</a:t>
            </a:r>
            <a:r>
              <a:rPr lang="fr-FR" sz="1400" dirty="0"/>
              <a:t> Collaboration (2020)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BB04F7A-7335-1048-A866-5C2E70783781}"/>
              </a:ext>
            </a:extLst>
          </p:cNvPr>
          <p:cNvSpPr txBox="1"/>
          <p:nvPr/>
        </p:nvSpPr>
        <p:spPr>
          <a:xfrm>
            <a:off x="335666" y="254643"/>
            <a:ext cx="29498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I. Introduction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655740BF-7DE8-0F4E-9413-9C4C51CC14B3}"/>
              </a:ext>
            </a:extLst>
          </p:cNvPr>
          <p:cNvSpPr/>
          <p:nvPr/>
        </p:nvSpPr>
        <p:spPr>
          <a:xfrm>
            <a:off x="-238755" y="-167833"/>
            <a:ext cx="3815331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7350FDE-4193-4446-B5DE-A4B357FDCC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43078" y="30146"/>
            <a:ext cx="4940891" cy="172644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70C488C-B5D4-F74D-9841-B2F083C2899E}"/>
                  </a:ext>
                </a:extLst>
              </p:cNvPr>
              <p:cNvSpPr txBox="1"/>
              <p:nvPr/>
            </p:nvSpPr>
            <p:spPr>
              <a:xfrm>
                <a:off x="3576576" y="4316454"/>
                <a:ext cx="1457514" cy="3723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)/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ad>
                        <m:radPr>
                          <m:degHide m:val="on"/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rad>
                    </m:oMath>
                  </m:oMathPara>
                </a14:m>
                <a:endParaRPr lang="fr-FR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70C488C-B5D4-F74D-9841-B2F083C289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6576" y="4316454"/>
                <a:ext cx="1457514" cy="372346"/>
              </a:xfrm>
              <a:prstGeom prst="rect">
                <a:avLst/>
              </a:prstGeom>
              <a:blipFill>
                <a:blip r:embed="rId7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F7A5DE9-B4EE-E044-A7CB-DEF3FE3A190D}"/>
                  </a:ext>
                </a:extLst>
              </p:cNvPr>
              <p:cNvSpPr txBox="1"/>
              <p:nvPr/>
            </p:nvSpPr>
            <p:spPr>
              <a:xfrm>
                <a:off x="5807645" y="5477133"/>
                <a:ext cx="1591141" cy="3723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)/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ad>
                        <m:radPr>
                          <m:degHide m:val="on"/>
                          <m:ctrlP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rad>
                    </m:oMath>
                  </m:oMathPara>
                </a14:m>
                <a:endParaRPr lang="fr-FR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F7A5DE9-B4EE-E044-A7CB-DEF3FE3A19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7645" y="5477133"/>
                <a:ext cx="1591141" cy="372346"/>
              </a:xfrm>
              <a:prstGeom prst="rect">
                <a:avLst/>
              </a:prstGeom>
              <a:blipFill>
                <a:blip r:embed="rId8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D71BD24-242D-F549-A020-6EBA8C7C7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077557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0AD2BF19-E7B0-1B4C-9B04-C5EE13E15A4A}"/>
              </a:ext>
            </a:extLst>
          </p:cNvPr>
          <p:cNvSpPr txBox="1"/>
          <p:nvPr/>
        </p:nvSpPr>
        <p:spPr>
          <a:xfrm>
            <a:off x="335666" y="254643"/>
            <a:ext cx="54096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V. Etude des systématiques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ED1851F0-E3F0-634A-A571-B279F22A4E98}"/>
              </a:ext>
            </a:extLst>
          </p:cNvPr>
          <p:cNvSpPr/>
          <p:nvPr/>
        </p:nvSpPr>
        <p:spPr>
          <a:xfrm>
            <a:off x="-238755" y="-167833"/>
            <a:ext cx="6334756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706CD13-5BEB-3B49-8876-314587AFE82D}"/>
                  </a:ext>
                </a:extLst>
              </p:cNvPr>
              <p:cNvSpPr txBox="1"/>
              <p:nvPr/>
            </p:nvSpPr>
            <p:spPr>
              <a:xfrm>
                <a:off x="335666" y="1556795"/>
                <a:ext cx="3184508" cy="37805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000" dirty="0"/>
                  <a:t>Modèle C-G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000" dirty="0">
                  <a:solidFill>
                    <a:schemeClr val="tx1"/>
                  </a:solidFill>
                </a:endParaRPr>
              </a:p>
              <a:p>
                <a:pPr marL="342900" indent="-342900">
                  <a:buFont typeface="Wingdings" pitchFamily="2" charset="2"/>
                  <a:buChar char="à"/>
                </a:pPr>
                <a:r>
                  <a:rPr lang="fr-FR" sz="2000" dirty="0">
                    <a:sym typeface="Wingdings" pitchFamily="2" charset="2"/>
                  </a:rPr>
                  <a:t>mesures avec et sans masquage consistantes</a:t>
                </a:r>
              </a:p>
              <a:p>
                <a:pPr marL="342900" indent="-342900">
                  <a:buFont typeface="Wingdings" pitchFamily="2" charset="2"/>
                  <a:buChar char="à"/>
                </a:pPr>
                <a:endParaRPr lang="fr-FR" sz="2000" dirty="0">
                  <a:sym typeface="Wingdings" pitchFamily="2" charset="2"/>
                </a:endParaRPr>
              </a:p>
              <a:p>
                <a:pPr marL="342900" indent="-342900">
                  <a:buFont typeface="Wingdings" pitchFamily="2" charset="2"/>
                  <a:buChar char="à"/>
                </a:pPr>
                <a:r>
                  <a:rPr lang="fr-FR" sz="2000" dirty="0"/>
                  <a:t>meilleur accord pour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eff</m:t>
                        </m:r>
                        <m: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  </m:t>
                        </m:r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Lya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/>
                  <a:t> mais pas pour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Lya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fr-FR" sz="2000" dirty="0"/>
              </a:p>
              <a:p>
                <a:pPr marL="342900" indent="-342900">
                  <a:buFont typeface="Wingdings" pitchFamily="2" charset="2"/>
                  <a:buChar char="à"/>
                </a:pPr>
                <a:endParaRPr lang="fr-FR" sz="2000" dirty="0">
                  <a:sym typeface="Wingdings" pitchFamily="2" charset="2"/>
                </a:endParaRPr>
              </a:p>
              <a:p>
                <a:endParaRPr lang="fr-FR" sz="2000" dirty="0">
                  <a:sym typeface="Wingdings" pitchFamily="2" charset="2"/>
                </a:endParaRPr>
              </a:p>
              <a:p>
                <a:endParaRPr lang="fr-FR" dirty="0">
                  <a:solidFill>
                    <a:schemeClr val="tx1"/>
                  </a:solidFill>
                </a:endParaRPr>
              </a:p>
              <a:p>
                <a:endParaRPr lang="fr-FR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706CD13-5BEB-3B49-8876-314587AFE8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666" y="1556795"/>
                <a:ext cx="3184508" cy="3780522"/>
              </a:xfrm>
              <a:prstGeom prst="rect">
                <a:avLst/>
              </a:prstGeom>
              <a:blipFill>
                <a:blip r:embed="rId2"/>
                <a:stretch>
                  <a:fillRect l="-1190" t="-67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ACF0B873-EA61-1642-951D-31840FF73C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0174" y="3872797"/>
            <a:ext cx="8553489" cy="292743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2968EE1-81B5-F94E-A7E2-BB0857CDE4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5332" y="698167"/>
            <a:ext cx="8084031" cy="303337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6D43BFB-BCBF-3249-A491-BB6262797F46}"/>
              </a:ext>
            </a:extLst>
          </p:cNvPr>
          <p:cNvSpPr txBox="1"/>
          <p:nvPr/>
        </p:nvSpPr>
        <p:spPr>
          <a:xfrm>
            <a:off x="7153835" y="2673800"/>
            <a:ext cx="17318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Modèle Rogers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0607A9-C13D-0F4F-9B77-C55FB37B61A6}"/>
              </a:ext>
            </a:extLst>
          </p:cNvPr>
          <p:cNvSpPr txBox="1"/>
          <p:nvPr/>
        </p:nvSpPr>
        <p:spPr>
          <a:xfrm>
            <a:off x="7233506" y="5596944"/>
            <a:ext cx="1367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Modèle C-G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D13F04-712F-6B4A-A2AB-823F1F46F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91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BED68E32-C47A-C343-9825-11E1A48F31E2}"/>
                  </a:ext>
                </a:extLst>
              </p:cNvPr>
              <p:cNvSpPr/>
              <p:nvPr/>
            </p:nvSpPr>
            <p:spPr>
              <a:xfrm>
                <a:off x="4400290" y="4809865"/>
                <a:ext cx="1237262" cy="4282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sz="20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𝐞𝐟𝐟</m:t>
                        </m:r>
                        <m:r>
                          <a:rPr lang="en-US" sz="20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  </m:t>
                        </m:r>
                        <m:r>
                          <a:rPr lang="fr-FR" sz="20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𝐋𝐲</m:t>
                        </m:r>
                        <m:r>
                          <a:rPr lang="fr-FR" sz="20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⍺</m:t>
                        </m:r>
                      </m:sub>
                    </m:sSub>
                  </m:oMath>
                </a14:m>
                <a:r>
                  <a:rPr lang="fr-FR" sz="2000" b="1" dirty="0"/>
                  <a:t>|</a:t>
                </a:r>
              </a:p>
            </p:txBody>
          </p:sp>
        </mc:Choice>
        <mc:Fallback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BED68E32-C47A-C343-9825-11E1A48F31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0290" y="4809865"/>
                <a:ext cx="1237262" cy="428259"/>
              </a:xfrm>
              <a:prstGeom prst="rect">
                <a:avLst/>
              </a:prstGeom>
              <a:blipFill>
                <a:blip r:embed="rId5"/>
                <a:stretch>
                  <a:fillRect l="-1010" t="-5882" r="-3030" b="-1764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060A6479-296E-D24C-B132-002F5DF6D040}"/>
                  </a:ext>
                </a:extLst>
              </p:cNvPr>
              <p:cNvSpPr/>
              <p:nvPr/>
            </p:nvSpPr>
            <p:spPr>
              <a:xfrm>
                <a:off x="10291620" y="4476861"/>
                <a:ext cx="759567" cy="4282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fr-FR" sz="2000" b="1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𝐋𝐲</m:t>
                          </m:r>
                          <m:r>
                            <a:rPr lang="fr-FR" sz="2000" b="1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⍺</m:t>
                          </m:r>
                        </m:sub>
                      </m:sSub>
                    </m:oMath>
                  </m:oMathPara>
                </a14:m>
                <a:endParaRPr lang="fr-FR" sz="2000" b="1" dirty="0"/>
              </a:p>
            </p:txBody>
          </p:sp>
        </mc:Choice>
        <mc:Fallback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060A6479-296E-D24C-B132-002F5DF6D0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91620" y="4476861"/>
                <a:ext cx="759567" cy="428259"/>
              </a:xfrm>
              <a:prstGeom prst="rect">
                <a:avLst/>
              </a:prstGeom>
              <a:blipFill>
                <a:blip r:embed="rId6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D9B4198F-59AB-8B4F-BDE8-5782B7D748BC}"/>
                  </a:ext>
                </a:extLst>
              </p:cNvPr>
              <p:cNvSpPr/>
              <p:nvPr/>
            </p:nvSpPr>
            <p:spPr>
              <a:xfrm>
                <a:off x="4680328" y="1558114"/>
                <a:ext cx="1237262" cy="4282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sz="20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𝐞𝐟𝐟</m:t>
                        </m:r>
                        <m:r>
                          <a:rPr lang="en-US" sz="20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  </m:t>
                        </m:r>
                        <m:r>
                          <a:rPr lang="fr-FR" sz="20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𝐋𝐲</m:t>
                        </m:r>
                        <m:r>
                          <a:rPr lang="fr-FR" sz="20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⍺</m:t>
                        </m:r>
                      </m:sub>
                    </m:sSub>
                  </m:oMath>
                </a14:m>
                <a:r>
                  <a:rPr lang="fr-FR" sz="2000" b="1" dirty="0"/>
                  <a:t>|</a:t>
                </a:r>
              </a:p>
            </p:txBody>
          </p:sp>
        </mc:Choice>
        <mc:Fallback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D9B4198F-59AB-8B4F-BDE8-5782B7D748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0328" y="1558114"/>
                <a:ext cx="1237262" cy="428259"/>
              </a:xfrm>
              <a:prstGeom prst="rect">
                <a:avLst/>
              </a:prstGeom>
              <a:blipFill>
                <a:blip r:embed="rId7"/>
                <a:stretch>
                  <a:fillRect l="-2041" t="-5882" r="-3061" b="-1764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25559FF4-90CD-5C44-8564-8EF6AC6D873A}"/>
                  </a:ext>
                </a:extLst>
              </p:cNvPr>
              <p:cNvSpPr/>
              <p:nvPr/>
            </p:nvSpPr>
            <p:spPr>
              <a:xfrm>
                <a:off x="9666817" y="1134319"/>
                <a:ext cx="759567" cy="4282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fr-FR" sz="2000" b="1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𝐋𝐲</m:t>
                          </m:r>
                          <m:r>
                            <a:rPr lang="fr-FR" sz="2000" b="1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⍺</m:t>
                          </m:r>
                        </m:sub>
                      </m:sSub>
                    </m:oMath>
                  </m:oMathPara>
                </a14:m>
                <a:endParaRPr lang="fr-FR" sz="2000" b="1" dirty="0"/>
              </a:p>
            </p:txBody>
          </p:sp>
        </mc:Choice>
        <mc:Fallback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25559FF4-90CD-5C44-8564-8EF6AC6D87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6817" y="1134319"/>
                <a:ext cx="759567" cy="428259"/>
              </a:xfrm>
              <a:prstGeom prst="rect">
                <a:avLst/>
              </a:prstGeom>
              <a:blipFill>
                <a:blip r:embed="rId8"/>
                <a:stretch>
                  <a:fillRect b="-571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953691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B706CD13-5BEB-3B49-8876-314587AFE82D}"/>
              </a:ext>
            </a:extLst>
          </p:cNvPr>
          <p:cNvSpPr txBox="1"/>
          <p:nvPr/>
        </p:nvSpPr>
        <p:spPr>
          <a:xfrm>
            <a:off x="335666" y="1556795"/>
            <a:ext cx="5134739" cy="16619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Modèle C-G</a:t>
            </a:r>
          </a:p>
          <a:p>
            <a:endParaRPr lang="fr-FR" sz="2000" dirty="0"/>
          </a:p>
          <a:p>
            <a:r>
              <a:rPr lang="fr-FR" sz="2000" dirty="0">
                <a:solidFill>
                  <a:schemeClr val="tx1"/>
                </a:solidFill>
              </a:rPr>
              <a:t>préférable de ne pas masquer les HCD :</a:t>
            </a:r>
          </a:p>
          <a:p>
            <a:r>
              <a:rPr lang="fr-FR" sz="2000" dirty="0"/>
              <a:t>	- paramètre Ly</a:t>
            </a:r>
            <a:r>
              <a:rPr lang="fr-FR" sz="2200" dirty="0"/>
              <a:t>⍺</a:t>
            </a:r>
            <a:r>
              <a:rPr lang="fr-FR" sz="2000" dirty="0"/>
              <a:t> et HCD moins corrélés</a:t>
            </a:r>
          </a:p>
          <a:p>
            <a:r>
              <a:rPr lang="fr-FR" sz="2000" dirty="0"/>
              <a:t>	- évite d’introduire des systématiques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AFD12E-C26F-EA46-BDA4-0687C912652A}"/>
              </a:ext>
            </a:extLst>
          </p:cNvPr>
          <p:cNvSpPr txBox="1"/>
          <p:nvPr/>
        </p:nvSpPr>
        <p:spPr>
          <a:xfrm>
            <a:off x="335666" y="254643"/>
            <a:ext cx="54096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V. Etude des systématiques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9348EE0-5B60-C841-830E-A459B5FDC09B}"/>
              </a:ext>
            </a:extLst>
          </p:cNvPr>
          <p:cNvSpPr/>
          <p:nvPr/>
        </p:nvSpPr>
        <p:spPr>
          <a:xfrm>
            <a:off x="-238755" y="-167833"/>
            <a:ext cx="6334756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50F4C69-901F-0D43-8E2E-B67E0F368B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3046" y="3309024"/>
            <a:ext cx="9889864" cy="3425539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66B5BD1-9B14-E84A-ABFF-38A0A7C12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92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467284F9-F2CB-6142-959E-ABAC5E247D6E}"/>
                  </a:ext>
                </a:extLst>
              </p:cNvPr>
              <p:cNvSpPr/>
              <p:nvPr/>
            </p:nvSpPr>
            <p:spPr>
              <a:xfrm>
                <a:off x="4969695" y="3429000"/>
                <a:ext cx="1237262" cy="4282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sz="20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𝐞𝐟𝐟</m:t>
                        </m:r>
                        <m:r>
                          <a:rPr lang="en-US" sz="20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  </m:t>
                        </m:r>
                        <m:r>
                          <a:rPr lang="fr-FR" sz="20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𝐋𝐲</m:t>
                        </m:r>
                        <m:r>
                          <a:rPr lang="fr-FR" sz="20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⍺</m:t>
                        </m:r>
                      </m:sub>
                    </m:sSub>
                  </m:oMath>
                </a14:m>
                <a:r>
                  <a:rPr lang="fr-FR" sz="2000" b="1" dirty="0"/>
                  <a:t>|</a:t>
                </a:r>
              </a:p>
            </p:txBody>
          </p:sp>
        </mc:Choice>
        <mc:Fallback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467284F9-F2CB-6142-959E-ABAC5E247D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9695" y="3429000"/>
                <a:ext cx="1237262" cy="428259"/>
              </a:xfrm>
              <a:prstGeom prst="rect">
                <a:avLst/>
              </a:prstGeom>
              <a:blipFill>
                <a:blip r:embed="rId3"/>
                <a:stretch>
                  <a:fillRect l="-1010" t="-5714" r="-3030" b="-1428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A79B6CDD-5581-DC40-9802-68CD49658809}"/>
                  </a:ext>
                </a:extLst>
              </p:cNvPr>
              <p:cNvSpPr/>
              <p:nvPr/>
            </p:nvSpPr>
            <p:spPr>
              <a:xfrm>
                <a:off x="9541513" y="4068269"/>
                <a:ext cx="759567" cy="4282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fr-FR" sz="2000" b="1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𝐋𝐲</m:t>
                          </m:r>
                          <m:r>
                            <a:rPr lang="fr-FR" sz="2000" b="1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⍺</m:t>
                          </m:r>
                        </m:sub>
                      </m:sSub>
                    </m:oMath>
                  </m:oMathPara>
                </a14:m>
                <a:endParaRPr lang="fr-FR" sz="2000" b="1" dirty="0"/>
              </a:p>
            </p:txBody>
          </p:sp>
        </mc:Choice>
        <mc:Fallback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A79B6CDD-5581-DC40-9802-68CD496588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1513" y="4068269"/>
                <a:ext cx="759567" cy="428259"/>
              </a:xfrm>
              <a:prstGeom prst="rect">
                <a:avLst/>
              </a:prstGeom>
              <a:blipFill>
                <a:blip r:embed="rId4"/>
                <a:stretch>
                  <a:fillRect b="-571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5701743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F2D780A-1EBA-E247-A923-96906E87CF6A}"/>
                  </a:ext>
                </a:extLst>
              </p:cNvPr>
              <p:cNvSpPr txBox="1"/>
              <p:nvPr/>
            </p:nvSpPr>
            <p:spPr>
              <a:xfrm>
                <a:off x="682906" y="1493134"/>
                <a:ext cx="9294471" cy="20158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Création des lignes de visée</a:t>
                </a:r>
                <a:endParaRPr lang="fr-FR" sz="2000" dirty="0"/>
              </a:p>
              <a:p>
                <a:r>
                  <a:rPr lang="fr-FR" sz="2000" dirty="0"/>
                  <a:t>Tableau 6524 pixels, 0.2 </a:t>
                </a:r>
                <a:r>
                  <a:rPr lang="fr-FR" sz="2000" dirty="0" err="1"/>
                  <a:t>Mpc</a:t>
                </a:r>
                <a:r>
                  <a:rPr lang="fr-FR" sz="2000" dirty="0"/>
                  <a:t>/h, </a:t>
                </a:r>
                <a:r>
                  <a:rPr lang="el-GR" sz="2000" dirty="0"/>
                  <a:t>3476</a:t>
                </a:r>
                <a:r>
                  <a:rPr lang="en-US" sz="2000" dirty="0"/>
                  <a:t>.2</a:t>
                </a:r>
                <a:r>
                  <a:rPr lang="el-GR" sz="2000" dirty="0"/>
                  <a:t> &lt; λ &lt; 5591</a:t>
                </a:r>
                <a:r>
                  <a:rPr lang="en-US" sz="2000" dirty="0"/>
                  <a:t>.6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Å</m:t>
                    </m:r>
                  </m:oMath>
                </a14:m>
                <a:endParaRPr lang="en-US" sz="2000" dirty="0"/>
              </a:p>
              <a:p>
                <a:endParaRPr lang="fr-FR" sz="2000" dirty="0"/>
              </a:p>
              <a:p>
                <a:r>
                  <a:rPr lang="fr-FR" sz="2000" b="1" dirty="0"/>
                  <a:t>Eviter l’aliasing </a:t>
                </a:r>
                <a:r>
                  <a:rPr lang="fr-FR" sz="2000" dirty="0">
                    <a:sym typeface="Wingdings" pitchFamily="2" charset="2"/>
                  </a:rPr>
                  <a:t> </a:t>
                </a:r>
                <a:r>
                  <a:rPr lang="fr-FR" sz="2000" b="1" dirty="0">
                    <a:sym typeface="Wingdings" pitchFamily="2" charset="2"/>
                  </a:rPr>
                  <a:t>lissage gaussien </a:t>
                </a:r>
                <a:r>
                  <a:rPr lang="fr-FR" sz="2000" dirty="0">
                    <a:sym typeface="Wingdings" pitchFamily="2" charset="2"/>
                  </a:rPr>
                  <a:t>avec </a:t>
                </a:r>
                <a14:m>
                  <m:oMath xmlns:m="http://schemas.openxmlformats.org/officeDocument/2006/math">
                    <m:r>
                      <a:rPr lang="fr-FR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𝜎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=2.19</m:t>
                    </m:r>
                  </m:oMath>
                </a14:m>
                <a:r>
                  <a:rPr lang="fr-FR" sz="2000" dirty="0">
                    <a:sym typeface="Wingdings" pitchFamily="2" charset="2"/>
                  </a:rPr>
                  <a:t> </a:t>
                </a:r>
                <a:r>
                  <a:rPr lang="fr-FR" sz="2000" dirty="0" err="1">
                    <a:sym typeface="Wingdings" pitchFamily="2" charset="2"/>
                  </a:rPr>
                  <a:t>Mpc</a:t>
                </a:r>
                <a:r>
                  <a:rPr lang="fr-FR" sz="2000" dirty="0">
                    <a:sym typeface="Wingdings" pitchFamily="2" charset="2"/>
                  </a:rPr>
                  <a:t>/h</a:t>
                </a:r>
              </a:p>
              <a:p>
                <a:r>
                  <a:rPr lang="fr-FR" sz="2000" dirty="0"/>
                  <a:t>Prend en compte uniquement les </a:t>
                </a:r>
                <a:r>
                  <a:rPr lang="fr-FR" sz="2000" dirty="0" err="1"/>
                  <a:t>voxcels</a:t>
                </a:r>
                <a:r>
                  <a:rPr lang="fr-FR" sz="2000" dirty="0"/>
                  <a:t> à </a:t>
                </a:r>
                <a14:m>
                  <m:oMath xmlns:m="http://schemas.openxmlformats.org/officeDocument/2006/math">
                    <m:r>
                      <a:rPr lang="fr-FR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endParaRPr lang="fr-FR" sz="2000" dirty="0"/>
              </a:p>
              <a:p>
                <a:endParaRPr lang="fr-FR" sz="20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F2D780A-1EBA-E247-A923-96906E87CF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906" y="1493134"/>
                <a:ext cx="9294471" cy="2015873"/>
              </a:xfrm>
              <a:prstGeom prst="rect">
                <a:avLst/>
              </a:prstGeom>
              <a:blipFill>
                <a:blip r:embed="rId2"/>
                <a:stretch>
                  <a:fillRect l="-819" t="-251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7C7870E-FDE3-CB49-A3C0-C69D45791D3A}"/>
              </a:ext>
            </a:extLst>
          </p:cNvPr>
          <p:cNvCxnSpPr>
            <a:cxnSpLocks/>
          </p:cNvCxnSpPr>
          <p:nvPr/>
        </p:nvCxnSpPr>
        <p:spPr>
          <a:xfrm>
            <a:off x="4039579" y="4019779"/>
            <a:ext cx="0" cy="164925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BB47E84-62D0-2140-824D-36AEAAA92E86}"/>
              </a:ext>
            </a:extLst>
          </p:cNvPr>
          <p:cNvCxnSpPr>
            <a:cxnSpLocks/>
          </p:cNvCxnSpPr>
          <p:nvPr/>
        </p:nvCxnSpPr>
        <p:spPr>
          <a:xfrm>
            <a:off x="4223033" y="4019779"/>
            <a:ext cx="0" cy="164925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22BB48E-678F-3349-9E45-5954FE17EFF6}"/>
              </a:ext>
            </a:extLst>
          </p:cNvPr>
          <p:cNvCxnSpPr>
            <a:cxnSpLocks/>
          </p:cNvCxnSpPr>
          <p:nvPr/>
        </p:nvCxnSpPr>
        <p:spPr>
          <a:xfrm>
            <a:off x="4407400" y="4019779"/>
            <a:ext cx="0" cy="164925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26054F5-C263-B746-9B6B-47F03147E174}"/>
              </a:ext>
            </a:extLst>
          </p:cNvPr>
          <p:cNvCxnSpPr>
            <a:cxnSpLocks/>
          </p:cNvCxnSpPr>
          <p:nvPr/>
        </p:nvCxnSpPr>
        <p:spPr>
          <a:xfrm>
            <a:off x="4587266" y="4019779"/>
            <a:ext cx="0" cy="164925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2937F2E-4625-864E-9509-0BAC06D91966}"/>
              </a:ext>
            </a:extLst>
          </p:cNvPr>
          <p:cNvCxnSpPr>
            <a:cxnSpLocks/>
          </p:cNvCxnSpPr>
          <p:nvPr/>
        </p:nvCxnSpPr>
        <p:spPr>
          <a:xfrm>
            <a:off x="4773934" y="4019779"/>
            <a:ext cx="0" cy="164925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48D6DB4-66B8-4045-B7A6-57FB35389F3F}"/>
              </a:ext>
            </a:extLst>
          </p:cNvPr>
          <p:cNvCxnSpPr>
            <a:cxnSpLocks/>
          </p:cNvCxnSpPr>
          <p:nvPr/>
        </p:nvCxnSpPr>
        <p:spPr>
          <a:xfrm>
            <a:off x="4955087" y="4019779"/>
            <a:ext cx="0" cy="164925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B8DB450-5A26-3C49-8097-1FF0820AE499}"/>
              </a:ext>
            </a:extLst>
          </p:cNvPr>
          <p:cNvCxnSpPr>
            <a:cxnSpLocks/>
          </p:cNvCxnSpPr>
          <p:nvPr/>
        </p:nvCxnSpPr>
        <p:spPr>
          <a:xfrm>
            <a:off x="5139717" y="4019779"/>
            <a:ext cx="0" cy="164925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C123F32-C986-BF46-8675-628ECC38C476}"/>
              </a:ext>
            </a:extLst>
          </p:cNvPr>
          <p:cNvCxnSpPr>
            <a:cxnSpLocks/>
          </p:cNvCxnSpPr>
          <p:nvPr/>
        </p:nvCxnSpPr>
        <p:spPr>
          <a:xfrm>
            <a:off x="5323171" y="4019779"/>
            <a:ext cx="0" cy="164925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0F8BCF3-AD6D-0941-976E-ADC7EE279427}"/>
              </a:ext>
            </a:extLst>
          </p:cNvPr>
          <p:cNvCxnSpPr>
            <a:cxnSpLocks/>
          </p:cNvCxnSpPr>
          <p:nvPr/>
        </p:nvCxnSpPr>
        <p:spPr>
          <a:xfrm>
            <a:off x="5507538" y="4019779"/>
            <a:ext cx="0" cy="164925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212878C2-C96F-9143-8AE0-BAFFB5C3D53C}"/>
              </a:ext>
            </a:extLst>
          </p:cNvPr>
          <p:cNvCxnSpPr>
            <a:cxnSpLocks/>
          </p:cNvCxnSpPr>
          <p:nvPr/>
        </p:nvCxnSpPr>
        <p:spPr>
          <a:xfrm>
            <a:off x="3858604" y="5502348"/>
            <a:ext cx="1651773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F0134C0-076D-B84A-8158-8C9301F9ECA4}"/>
              </a:ext>
            </a:extLst>
          </p:cNvPr>
          <p:cNvCxnSpPr>
            <a:cxnSpLocks/>
          </p:cNvCxnSpPr>
          <p:nvPr/>
        </p:nvCxnSpPr>
        <p:spPr>
          <a:xfrm>
            <a:off x="3858604" y="5319942"/>
            <a:ext cx="1651773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17B4C40-381A-074D-ACBA-A5D81C5473A8}"/>
              </a:ext>
            </a:extLst>
          </p:cNvPr>
          <p:cNvCxnSpPr>
            <a:cxnSpLocks/>
          </p:cNvCxnSpPr>
          <p:nvPr/>
        </p:nvCxnSpPr>
        <p:spPr>
          <a:xfrm>
            <a:off x="3858604" y="5142544"/>
            <a:ext cx="1651773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A205C445-FB29-3146-96BA-1F91E7FC8010}"/>
              </a:ext>
            </a:extLst>
          </p:cNvPr>
          <p:cNvCxnSpPr>
            <a:cxnSpLocks/>
          </p:cNvCxnSpPr>
          <p:nvPr/>
        </p:nvCxnSpPr>
        <p:spPr>
          <a:xfrm>
            <a:off x="3858604" y="4959423"/>
            <a:ext cx="1651773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73AC9AC3-10D7-C74D-8361-5A8BF8FD4C0F}"/>
              </a:ext>
            </a:extLst>
          </p:cNvPr>
          <p:cNvCxnSpPr>
            <a:cxnSpLocks/>
          </p:cNvCxnSpPr>
          <p:nvPr/>
        </p:nvCxnSpPr>
        <p:spPr>
          <a:xfrm>
            <a:off x="3858604" y="4777017"/>
            <a:ext cx="1651773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CD0655C8-6247-2B46-B68E-78C9ABAE7175}"/>
              </a:ext>
            </a:extLst>
          </p:cNvPr>
          <p:cNvCxnSpPr>
            <a:cxnSpLocks/>
          </p:cNvCxnSpPr>
          <p:nvPr/>
        </p:nvCxnSpPr>
        <p:spPr>
          <a:xfrm>
            <a:off x="3858604" y="4585331"/>
            <a:ext cx="164893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CFE0B59F-F4BE-FC44-9314-BD8846E5A3C7}"/>
              </a:ext>
            </a:extLst>
          </p:cNvPr>
          <p:cNvCxnSpPr>
            <a:cxnSpLocks/>
          </p:cNvCxnSpPr>
          <p:nvPr/>
        </p:nvCxnSpPr>
        <p:spPr>
          <a:xfrm>
            <a:off x="3858604" y="4402210"/>
            <a:ext cx="164893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18350E4-D0CD-3540-B740-994D367DC68E}"/>
              </a:ext>
            </a:extLst>
          </p:cNvPr>
          <p:cNvCxnSpPr>
            <a:cxnSpLocks/>
          </p:cNvCxnSpPr>
          <p:nvPr/>
        </p:nvCxnSpPr>
        <p:spPr>
          <a:xfrm>
            <a:off x="3858604" y="4219804"/>
            <a:ext cx="164893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05A031F9-815F-0349-897C-8C151108F7CF}"/>
              </a:ext>
            </a:extLst>
          </p:cNvPr>
          <p:cNvCxnSpPr>
            <a:cxnSpLocks/>
          </p:cNvCxnSpPr>
          <p:nvPr/>
        </p:nvCxnSpPr>
        <p:spPr>
          <a:xfrm>
            <a:off x="3858604" y="4019779"/>
            <a:ext cx="0" cy="164925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FE2F72FE-138A-F243-9082-6E98E8EB0621}"/>
              </a:ext>
            </a:extLst>
          </p:cNvPr>
          <p:cNvCxnSpPr>
            <a:cxnSpLocks/>
          </p:cNvCxnSpPr>
          <p:nvPr/>
        </p:nvCxnSpPr>
        <p:spPr>
          <a:xfrm>
            <a:off x="3858604" y="5669036"/>
            <a:ext cx="164893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Cross 85">
            <a:extLst>
              <a:ext uri="{FF2B5EF4-FFF2-40B4-BE49-F238E27FC236}">
                <a16:creationId xmlns:a16="http://schemas.microsoft.com/office/drawing/2014/main" id="{CF0E578C-3F92-0A46-8BC0-CF492E905177}"/>
              </a:ext>
            </a:extLst>
          </p:cNvPr>
          <p:cNvSpPr/>
          <p:nvPr/>
        </p:nvSpPr>
        <p:spPr>
          <a:xfrm>
            <a:off x="4616801" y="4805074"/>
            <a:ext cx="137441" cy="138631"/>
          </a:xfrm>
          <a:prstGeom prst="plus">
            <a:avLst>
              <a:gd name="adj" fmla="val 46957"/>
            </a:avLst>
          </a:prstGeom>
          <a:solidFill>
            <a:srgbClr val="FF0000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4E0D5715-C9DE-B144-902C-E8E4EB74B9B5}"/>
              </a:ext>
            </a:extLst>
          </p:cNvPr>
          <p:cNvCxnSpPr>
            <a:cxnSpLocks/>
          </p:cNvCxnSpPr>
          <p:nvPr/>
        </p:nvCxnSpPr>
        <p:spPr>
          <a:xfrm>
            <a:off x="3858604" y="4019779"/>
            <a:ext cx="164893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Rectangle 97">
            <a:extLst>
              <a:ext uri="{FF2B5EF4-FFF2-40B4-BE49-F238E27FC236}">
                <a16:creationId xmlns:a16="http://schemas.microsoft.com/office/drawing/2014/main" id="{DAF8EA68-49A5-E54A-9E7F-00A52E06114C}"/>
              </a:ext>
            </a:extLst>
          </p:cNvPr>
          <p:cNvSpPr/>
          <p:nvPr/>
        </p:nvSpPr>
        <p:spPr>
          <a:xfrm>
            <a:off x="4036741" y="4219813"/>
            <a:ext cx="1283576" cy="1282535"/>
          </a:xfrm>
          <a:prstGeom prst="rect">
            <a:avLst/>
          </a:prstGeom>
          <a:solidFill>
            <a:srgbClr val="FF0000">
              <a:alpha val="24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E4405699-FE1A-9B49-A9C6-CC7B55DE4A82}"/>
              </a:ext>
            </a:extLst>
          </p:cNvPr>
          <p:cNvSpPr txBox="1"/>
          <p:nvPr/>
        </p:nvSpPr>
        <p:spPr>
          <a:xfrm>
            <a:off x="335666" y="254643"/>
            <a:ext cx="53463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III. Construction des mocks</a:t>
            </a:r>
          </a:p>
        </p:txBody>
      </p:sp>
      <p:sp>
        <p:nvSpPr>
          <p:cNvPr id="165" name="Rounded Rectangle 164">
            <a:extLst>
              <a:ext uri="{FF2B5EF4-FFF2-40B4-BE49-F238E27FC236}">
                <a16:creationId xmlns:a16="http://schemas.microsoft.com/office/drawing/2014/main" id="{617C03BD-B165-4F42-B27D-34EA29896867}"/>
              </a:ext>
            </a:extLst>
          </p:cNvPr>
          <p:cNvSpPr/>
          <p:nvPr/>
        </p:nvSpPr>
        <p:spPr>
          <a:xfrm>
            <a:off x="-238755" y="-167833"/>
            <a:ext cx="6149400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AED4BBA9-1EB7-734D-8CE6-80EC0226DFBA}"/>
              </a:ext>
            </a:extLst>
          </p:cNvPr>
          <p:cNvCxnSpPr>
            <a:cxnSpLocks/>
          </p:cNvCxnSpPr>
          <p:nvPr/>
        </p:nvCxnSpPr>
        <p:spPr>
          <a:xfrm>
            <a:off x="5805377" y="4219804"/>
            <a:ext cx="0" cy="557213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TextBox 168">
            <a:extLst>
              <a:ext uri="{FF2B5EF4-FFF2-40B4-BE49-F238E27FC236}">
                <a16:creationId xmlns:a16="http://schemas.microsoft.com/office/drawing/2014/main" id="{7E5A40CE-3991-8D42-9DED-4570441B7F8E}"/>
              </a:ext>
            </a:extLst>
          </p:cNvPr>
          <p:cNvSpPr txBox="1"/>
          <p:nvPr/>
        </p:nvSpPr>
        <p:spPr>
          <a:xfrm>
            <a:off x="5873422" y="4313744"/>
            <a:ext cx="1128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3 </a:t>
            </a:r>
            <a:r>
              <a:rPr lang="fr-FR" dirty="0" err="1"/>
              <a:t>voxcels</a:t>
            </a:r>
            <a:endParaRPr lang="fr-FR" dirty="0"/>
          </a:p>
        </p:txBody>
      </p: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E8B1135C-1C95-2B4B-BDB4-AB5571CB1CF9}"/>
              </a:ext>
            </a:extLst>
          </p:cNvPr>
          <p:cNvCxnSpPr>
            <a:cxnSpLocks/>
          </p:cNvCxnSpPr>
          <p:nvPr/>
        </p:nvCxnSpPr>
        <p:spPr>
          <a:xfrm flipH="1" flipV="1">
            <a:off x="4698613" y="4912983"/>
            <a:ext cx="1478903" cy="58936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TextBox 175">
            <a:extLst>
              <a:ext uri="{FF2B5EF4-FFF2-40B4-BE49-F238E27FC236}">
                <a16:creationId xmlns:a16="http://schemas.microsoft.com/office/drawing/2014/main" id="{F8E52FC5-F044-AA4F-97B8-9717A4785256}"/>
              </a:ext>
            </a:extLst>
          </p:cNvPr>
          <p:cNvSpPr txBox="1"/>
          <p:nvPr/>
        </p:nvSpPr>
        <p:spPr>
          <a:xfrm>
            <a:off x="6226577" y="5319942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voxcel</a:t>
            </a:r>
            <a:r>
              <a:rPr lang="fr-FR" dirty="0"/>
              <a:t> central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3360F65-D366-6D4D-B252-DD1FB0D40F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232147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2C2EEA4-78BB-DD4B-9522-1907132BEF70}"/>
                  </a:ext>
                </a:extLst>
              </p:cNvPr>
              <p:cNvSpPr txBox="1"/>
              <p:nvPr/>
            </p:nvSpPr>
            <p:spPr>
              <a:xfrm>
                <a:off x="682906" y="1493134"/>
                <a:ext cx="9294471" cy="43538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Le Ly</a:t>
                </a:r>
                <a:r>
                  <a:rPr lang="fr-FR" sz="2800" dirty="0"/>
                  <a:t>⍺</a:t>
                </a:r>
                <a:endParaRPr lang="fr-FR" sz="2400" dirty="0"/>
              </a:p>
              <a:p>
                <a:pPr lvl="2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mati</m:t>
                          </m:r>
                          <m:r>
                            <a:rPr lang="en-US" sz="20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è</m:t>
                          </m:r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re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FFT</m:t>
                          </m:r>
                        </m:e>
                        <m:sup>
                          <m:r>
                            <a:rPr lang="en-US" sz="2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ad>
                            <m:radPr>
                              <m:degHide m:val="on"/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type m:val="skw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2000" b="0" i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mati</m:t>
                                      </m:r>
                                      <m:r>
                                        <a:rPr lang="en-US" sz="2000" i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è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sz="2000" b="0" i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re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</m:d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200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cell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rad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fr-FR" sz="2000" dirty="0"/>
              </a:p>
              <a:p>
                <a:pPr lvl="2"/>
                <a:endParaRPr lang="fr-FR" sz="2000" dirty="0"/>
              </a:p>
              <a:p>
                <a:pPr marL="1257300" lvl="2" indent="-342900">
                  <a:buFont typeface="Wingdings" pitchFamily="2" charset="2"/>
                  <a:buChar char="à"/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exp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− 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/>
                  <a:t>   avec   </a:t>
                </a:r>
                <a14:m>
                  <m:oMath xmlns:m="http://schemas.openxmlformats.org/officeDocument/2006/math">
                    <m:r>
                      <a:rPr lang="fr-F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func>
                      <m:func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[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mati</m:t>
                            </m:r>
                            <m:r>
                              <a:rPr lang="en-US" sz="20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è</m:t>
                            </m:r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re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]</m:t>
                        </m:r>
                      </m:e>
                    </m:func>
                  </m:oMath>
                </a14:m>
                <a:r>
                  <a:rPr lang="fr-FR" sz="2000" dirty="0"/>
                  <a:t> </a:t>
                </a:r>
                <a:r>
                  <a:rPr lang="fr-FR" dirty="0"/>
                  <a:t>(FGPA)</a:t>
                </a:r>
                <a:endParaRPr lang="fr-FR" sz="2000" dirty="0"/>
              </a:p>
              <a:p>
                <a:pPr lvl="2"/>
                <a:endParaRPr lang="fr-FR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Les vitesses</a:t>
                </a:r>
                <a:endParaRPr lang="en-US" sz="24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𝑎𝐻𝑓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</m:acc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;   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∈[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000" dirty="0"/>
              </a:p>
              <a:p>
                <a:endParaRPr lang="fr-FR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Les gradients de vitesse</a:t>
                </a:r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</a:rPr>
                        <m:t>𝑓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</m:acc>
                      <m:r>
                        <a:rPr lang="en-US" sz="2000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;   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 ∈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fr-FR" sz="20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2C2EEA4-78BB-DD4B-9522-1907132BEF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906" y="1493134"/>
                <a:ext cx="9294471" cy="4353821"/>
              </a:xfrm>
              <a:prstGeom prst="rect">
                <a:avLst/>
              </a:prstGeom>
              <a:blipFill>
                <a:blip r:embed="rId2"/>
                <a:stretch>
                  <a:fillRect l="-819" t="-145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4B8A304-F526-F440-9B86-CB9E4788734E}"/>
                  </a:ext>
                </a:extLst>
              </p:cNvPr>
              <p:cNvSpPr txBox="1"/>
              <p:nvPr/>
            </p:nvSpPr>
            <p:spPr>
              <a:xfrm>
                <a:off x="9707525" y="3429000"/>
                <a:ext cx="2569028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2400" dirty="0"/>
                  <a:t>Même boîte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fr-FR" sz="2400" dirty="0"/>
              </a:p>
              <a:p>
                <a:pPr algn="ctr"/>
                <a:r>
                  <a:rPr lang="fr-FR" sz="2400" dirty="0"/>
                  <a:t>(QSO aussi)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4B8A304-F526-F440-9B86-CB9E478873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07525" y="3429000"/>
                <a:ext cx="2569028" cy="830997"/>
              </a:xfrm>
              <a:prstGeom prst="rect">
                <a:avLst/>
              </a:prstGeom>
              <a:blipFill>
                <a:blip r:embed="rId3"/>
                <a:stretch>
                  <a:fillRect t="-6061" b="-1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795E45A0-BF8E-8C4C-9CC0-3A791E585855}"/>
              </a:ext>
            </a:extLst>
          </p:cNvPr>
          <p:cNvSpPr txBox="1"/>
          <p:nvPr/>
        </p:nvSpPr>
        <p:spPr>
          <a:xfrm>
            <a:off x="335666" y="254643"/>
            <a:ext cx="53463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III. Construction des mocks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DE41259C-D41D-6F4B-A1BC-CAF1732FB51E}"/>
              </a:ext>
            </a:extLst>
          </p:cNvPr>
          <p:cNvSpPr/>
          <p:nvPr/>
        </p:nvSpPr>
        <p:spPr>
          <a:xfrm>
            <a:off x="-238755" y="-167833"/>
            <a:ext cx="6149400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F9B20C48-C16F-8A47-8B54-538B5435290B}"/>
              </a:ext>
            </a:extLst>
          </p:cNvPr>
          <p:cNvSpPr/>
          <p:nvPr/>
        </p:nvSpPr>
        <p:spPr>
          <a:xfrm>
            <a:off x="8855149" y="1493134"/>
            <a:ext cx="852376" cy="4353821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3614B0C-CB4A-7B47-A566-8C112B90D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122743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319B11C-B587-D545-AEA7-412FD7DE4E54}"/>
              </a:ext>
            </a:extLst>
          </p:cNvPr>
          <p:cNvSpPr txBox="1"/>
          <p:nvPr/>
        </p:nvSpPr>
        <p:spPr>
          <a:xfrm>
            <a:off x="659756" y="1659285"/>
            <a:ext cx="10733174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Modélisation des corrélations</a:t>
            </a:r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251705-C69C-CE40-8F66-F49DF62239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239" y="2153357"/>
            <a:ext cx="7503583" cy="58636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479C73B-9BB1-5B41-A6D0-2D86A6255DE5}"/>
              </a:ext>
            </a:extLst>
          </p:cNvPr>
          <p:cNvSpPr txBox="1"/>
          <p:nvPr/>
        </p:nvSpPr>
        <p:spPr>
          <a:xfrm>
            <a:off x="335666" y="3718173"/>
            <a:ext cx="29225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Modélisation des </a:t>
            </a:r>
            <a:r>
              <a:rPr lang="fr-FR" sz="2000" dirty="0" err="1"/>
              <a:t>HCDs</a:t>
            </a:r>
            <a:r>
              <a:rPr lang="fr-FR" sz="2000" dirty="0"/>
              <a:t> :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11FDA0D-8D15-D445-87BF-5FD2AC26D21D}"/>
              </a:ext>
            </a:extLst>
          </p:cNvPr>
          <p:cNvGrpSpPr/>
          <p:nvPr/>
        </p:nvGrpSpPr>
        <p:grpSpPr>
          <a:xfrm>
            <a:off x="541331" y="4311224"/>
            <a:ext cx="5167964" cy="1439537"/>
            <a:chOff x="701494" y="4241684"/>
            <a:chExt cx="5167964" cy="143953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B86DDBE-74ED-524E-B7D7-587F068BD5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1494" y="4241684"/>
              <a:ext cx="5167964" cy="957031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94B0527C-16E7-8541-BAED-203E01766B0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6851" y="5198714"/>
              <a:ext cx="3058912" cy="482507"/>
            </a:xfrm>
            <a:prstGeom prst="rect">
              <a:avLst/>
            </a:prstGeom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CB31C333-E41C-5946-A361-51350BC1234B}"/>
              </a:ext>
            </a:extLst>
          </p:cNvPr>
          <p:cNvSpPr txBox="1"/>
          <p:nvPr/>
        </p:nvSpPr>
        <p:spPr>
          <a:xfrm>
            <a:off x="3722030" y="3764340"/>
            <a:ext cx="17043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(Rogers et al 2018)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4A44B170-ED6D-814C-970F-BC025330E7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0755" y="2967266"/>
            <a:ext cx="5075579" cy="372423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B257215-B595-F24E-896E-178FBBECD929}"/>
                  </a:ext>
                </a:extLst>
              </p:cNvPr>
              <p:cNvSpPr txBox="1"/>
              <p:nvPr/>
            </p:nvSpPr>
            <p:spPr>
              <a:xfrm>
                <a:off x="347489" y="6000780"/>
                <a:ext cx="413914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dirty="0"/>
                  <a:t>HCD avec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𝐻𝐼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&gt;20.3</m:t>
                        </m:r>
                      </m:e>
                    </m:func>
                  </m:oMath>
                </a14:m>
                <a:r>
                  <a:rPr lang="fr-FR" sz="2000" dirty="0"/>
                  <a:t>  masqués</a:t>
                </a:r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B257215-B595-F24E-896E-178FBBECD9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489" y="6000780"/>
                <a:ext cx="4139146" cy="400110"/>
              </a:xfrm>
              <a:prstGeom prst="rect">
                <a:avLst/>
              </a:prstGeom>
              <a:blipFill>
                <a:blip r:embed="rId6"/>
                <a:stretch>
                  <a:fillRect l="-1223" t="-9375" b="-25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404FE0A-4414-AC4B-9FC2-2AED2358ED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95</a:t>
            </a:fld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5243CCD-BDCE-0D44-A3B0-88244820BAE7}"/>
              </a:ext>
            </a:extLst>
          </p:cNvPr>
          <p:cNvSpPr txBox="1"/>
          <p:nvPr/>
        </p:nvSpPr>
        <p:spPr>
          <a:xfrm>
            <a:off x="335666" y="254643"/>
            <a:ext cx="59488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II. Analyse des données </a:t>
            </a:r>
            <a:r>
              <a:rPr lang="fr-FR" sz="3200" b="1" dirty="0" err="1">
                <a:solidFill>
                  <a:schemeClr val="accent4"/>
                </a:solidFill>
              </a:rPr>
              <a:t>eBOSS</a:t>
            </a:r>
            <a:endParaRPr lang="fr-FR" sz="3200" b="1" dirty="0">
              <a:solidFill>
                <a:schemeClr val="accent4"/>
              </a:solidFill>
            </a:endParaRP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A145E130-E248-FF4E-8338-C6891D8BC6CC}"/>
              </a:ext>
            </a:extLst>
          </p:cNvPr>
          <p:cNvSpPr/>
          <p:nvPr/>
        </p:nvSpPr>
        <p:spPr>
          <a:xfrm>
            <a:off x="-238755" y="-167833"/>
            <a:ext cx="6692718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7F2716E-5518-7C42-BF39-046878D81D25}"/>
              </a:ext>
            </a:extLst>
          </p:cNvPr>
          <p:cNvSpPr/>
          <p:nvPr/>
        </p:nvSpPr>
        <p:spPr>
          <a:xfrm>
            <a:off x="11597833" y="5000263"/>
            <a:ext cx="258501" cy="5787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6EA799-E96F-204A-8FED-FBC6B9D3AC18}"/>
              </a:ext>
            </a:extLst>
          </p:cNvPr>
          <p:cNvSpPr txBox="1"/>
          <p:nvPr/>
        </p:nvSpPr>
        <p:spPr>
          <a:xfrm rot="16200000">
            <a:off x="11436594" y="5135740"/>
            <a:ext cx="5196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FF0000">
                    <a:alpha val="58000"/>
                  </a:srgbClr>
                </a:solidFill>
              </a:rPr>
              <a:t>HCD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CBBA96-AA14-D04E-9E0B-878C7988A345}"/>
              </a:ext>
            </a:extLst>
          </p:cNvPr>
          <p:cNvSpPr txBox="1"/>
          <p:nvPr/>
        </p:nvSpPr>
        <p:spPr>
          <a:xfrm>
            <a:off x="4222644" y="5337367"/>
            <a:ext cx="1803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fixé à 10 </a:t>
            </a:r>
            <a:r>
              <a:rPr lang="fr-FR" dirty="0" err="1"/>
              <a:t>Mpc</a:t>
            </a:r>
            <a:r>
              <a:rPr lang="fr-FR" dirty="0"/>
              <a:t>/h</a:t>
            </a:r>
          </a:p>
        </p:txBody>
      </p:sp>
    </p:spTree>
    <p:extLst>
      <p:ext uri="{BB962C8B-B14F-4D97-AF65-F5344CB8AC3E}">
        <p14:creationId xmlns:p14="http://schemas.microsoft.com/office/powerpoint/2010/main" val="325140892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319B11C-B587-D545-AEA7-412FD7DE4E54}"/>
              </a:ext>
            </a:extLst>
          </p:cNvPr>
          <p:cNvSpPr txBox="1"/>
          <p:nvPr/>
        </p:nvSpPr>
        <p:spPr>
          <a:xfrm>
            <a:off x="659756" y="1659285"/>
            <a:ext cx="10733174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Modélisation des corrélations</a:t>
            </a:r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251705-C69C-CE40-8F66-F49DF62239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239" y="2153357"/>
            <a:ext cx="7503583" cy="58636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479C73B-9BB1-5B41-A6D0-2D86A6255DE5}"/>
              </a:ext>
            </a:extLst>
          </p:cNvPr>
          <p:cNvSpPr txBox="1"/>
          <p:nvPr/>
        </p:nvSpPr>
        <p:spPr>
          <a:xfrm>
            <a:off x="335666" y="3718173"/>
            <a:ext cx="29225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Modélisation des </a:t>
            </a:r>
            <a:r>
              <a:rPr lang="fr-FR" sz="2000" dirty="0" err="1"/>
              <a:t>HCDs</a:t>
            </a:r>
            <a:r>
              <a:rPr lang="fr-FR" sz="2000" dirty="0"/>
              <a:t> :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B31C333-E41C-5946-A361-51350BC1234B}"/>
              </a:ext>
            </a:extLst>
          </p:cNvPr>
          <p:cNvSpPr txBox="1"/>
          <p:nvPr/>
        </p:nvSpPr>
        <p:spPr>
          <a:xfrm>
            <a:off x="3722030" y="3764340"/>
            <a:ext cx="17043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(Rogers et al 2018)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4A44B170-ED6D-814C-970F-BC025330E7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0755" y="2967266"/>
            <a:ext cx="5075579" cy="372423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B257215-B595-F24E-896E-178FBBECD929}"/>
                  </a:ext>
                </a:extLst>
              </p:cNvPr>
              <p:cNvSpPr txBox="1"/>
              <p:nvPr/>
            </p:nvSpPr>
            <p:spPr>
              <a:xfrm>
                <a:off x="1038031" y="5854006"/>
                <a:ext cx="413914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dirty="0"/>
                  <a:t>HCD avec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𝐻𝐼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&gt;20.3</m:t>
                        </m:r>
                      </m:e>
                    </m:func>
                  </m:oMath>
                </a14:m>
                <a:r>
                  <a:rPr lang="fr-FR" sz="2000" dirty="0"/>
                  <a:t>  masqués</a:t>
                </a:r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B257215-B595-F24E-896E-178FBBECD9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8031" y="5854006"/>
                <a:ext cx="4139146" cy="400110"/>
              </a:xfrm>
              <a:prstGeom prst="rect">
                <a:avLst/>
              </a:prstGeom>
              <a:blipFill>
                <a:blip r:embed="rId4"/>
                <a:stretch>
                  <a:fillRect l="-1529" t="-6250" b="-25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404FE0A-4414-AC4B-9FC2-2AED2358ED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96</a:t>
            </a:fld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5243CCD-BDCE-0D44-A3B0-88244820BAE7}"/>
              </a:ext>
            </a:extLst>
          </p:cNvPr>
          <p:cNvSpPr txBox="1"/>
          <p:nvPr/>
        </p:nvSpPr>
        <p:spPr>
          <a:xfrm>
            <a:off x="335666" y="254643"/>
            <a:ext cx="59488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4"/>
                </a:solidFill>
              </a:rPr>
              <a:t>II. Analyse des données </a:t>
            </a:r>
            <a:r>
              <a:rPr lang="fr-FR" sz="3200" b="1" dirty="0" err="1">
                <a:solidFill>
                  <a:schemeClr val="accent4"/>
                </a:solidFill>
              </a:rPr>
              <a:t>eBOSS</a:t>
            </a:r>
            <a:endParaRPr lang="fr-FR" sz="3200" b="1" dirty="0">
              <a:solidFill>
                <a:schemeClr val="accent4"/>
              </a:solidFill>
            </a:endParaRP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A145E130-E248-FF4E-8338-C6891D8BC6CC}"/>
              </a:ext>
            </a:extLst>
          </p:cNvPr>
          <p:cNvSpPr/>
          <p:nvPr/>
        </p:nvSpPr>
        <p:spPr>
          <a:xfrm>
            <a:off x="-238755" y="-167833"/>
            <a:ext cx="6692718" cy="1302152"/>
          </a:xfrm>
          <a:prstGeom prst="roundRect">
            <a:avLst/>
          </a:prstGeom>
          <a:noFill/>
          <a:ln w="63500">
            <a:gradFill>
              <a:gsLst>
                <a:gs pos="99000">
                  <a:srgbClr val="C2DF85">
                    <a:lumMod val="54000"/>
                  </a:srgbClr>
                </a:gs>
                <a:gs pos="40000">
                  <a:srgbClr val="BCDB7B"/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7F2716E-5518-7C42-BF39-046878D81D25}"/>
              </a:ext>
            </a:extLst>
          </p:cNvPr>
          <p:cNvSpPr/>
          <p:nvPr/>
        </p:nvSpPr>
        <p:spPr>
          <a:xfrm>
            <a:off x="11597833" y="5000263"/>
            <a:ext cx="258501" cy="5787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6EA799-E96F-204A-8FED-FBC6B9D3AC18}"/>
              </a:ext>
            </a:extLst>
          </p:cNvPr>
          <p:cNvSpPr txBox="1"/>
          <p:nvPr/>
        </p:nvSpPr>
        <p:spPr>
          <a:xfrm rot="16200000">
            <a:off x="11436594" y="5135740"/>
            <a:ext cx="5196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FF0000">
                    <a:alpha val="58000"/>
                  </a:srgbClr>
                </a:solidFill>
              </a:rPr>
              <a:t>HCD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ECBBA96-AA14-D04E-9E0B-878C7988A345}"/>
                  </a:ext>
                </a:extLst>
              </p:cNvPr>
              <p:cNvSpPr txBox="1"/>
              <p:nvPr/>
            </p:nvSpPr>
            <p:spPr>
              <a:xfrm>
                <a:off x="4108513" y="5074758"/>
                <a:ext cx="23454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HCD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dirty="0"/>
                  <a:t>fixé à 10 </a:t>
                </a:r>
                <a:r>
                  <a:rPr lang="fr-FR" dirty="0" err="1"/>
                  <a:t>Mpc</a:t>
                </a:r>
                <a:r>
                  <a:rPr lang="fr-FR" dirty="0"/>
                  <a:t>/h</a:t>
                </a: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ECBBA96-AA14-D04E-9E0B-878C7988A3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8513" y="5074758"/>
                <a:ext cx="2345450" cy="369332"/>
              </a:xfrm>
              <a:prstGeom prst="rect">
                <a:avLst/>
              </a:prstGeom>
              <a:blipFill>
                <a:blip r:embed="rId5"/>
                <a:stretch>
                  <a:fillRect t="-6667" r="-1087" b="-20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0FD596AF-0965-B746-A56F-2CE3395AA8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1757" y="4349783"/>
            <a:ext cx="3968724" cy="55485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71F31D2-B53A-1246-8967-1EFCDB7FCD6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1757" y="4975862"/>
            <a:ext cx="3287820" cy="594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402338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37902</TotalTime>
  <Words>5083</Words>
  <Application>Microsoft Macintosh PowerPoint</Application>
  <PresentationFormat>Widescreen</PresentationFormat>
  <Paragraphs>1305</Paragraphs>
  <Slides>96</Slides>
  <Notes>0</Notes>
  <HiddenSlides>26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96</vt:i4>
      </vt:variant>
    </vt:vector>
  </HeadingPairs>
  <TitlesOfParts>
    <vt:vector size="106" baseType="lpstr">
      <vt:lpstr>Arial</vt:lpstr>
      <vt:lpstr>Calibri</vt:lpstr>
      <vt:lpstr>Cambria Math</vt:lpstr>
      <vt:lpstr>Lucida Console</vt:lpstr>
      <vt:lpstr>Monaco</vt:lpstr>
      <vt:lpstr>System Font Regular</vt:lpstr>
      <vt:lpstr>Trebuchet MS</vt:lpstr>
      <vt:lpstr>Wingdings</vt:lpstr>
      <vt:lpstr>Wingdings 3</vt:lpstr>
      <vt:lpstr>Facet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SPARES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343</cp:revision>
  <cp:lastPrinted>2020-08-28T09:40:02Z</cp:lastPrinted>
  <dcterms:created xsi:type="dcterms:W3CDTF">2020-08-26T13:11:42Z</dcterms:created>
  <dcterms:modified xsi:type="dcterms:W3CDTF">2020-09-21T21:05:03Z</dcterms:modified>
</cp:coreProperties>
</file>